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928" y="-104"/>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pPr lvl="0"/>
            <a:endParaRPr/>
          </a:p>
        </p:txBody>
      </p:sp>
      <p:sp>
        <p:nvSpPr>
          <p:cNvPr id="210" name="Shape 210"/>
          <p:cNvSpPr>
            <a:spLocks noGrp="1"/>
          </p:cNvSpPr>
          <p:nvPr>
            <p:ph type="body" sz="quarter" idx="1"/>
          </p:nvPr>
        </p:nvSpPr>
        <p:spPr>
          <a:prstGeom prst="rect">
            <a:avLst/>
          </a:prstGeom>
        </p:spPr>
        <p:txBody>
          <a:bodyPr/>
          <a:lstStyle/>
          <a:p>
            <a:pPr marL="198426" lvl="0" indent="-157786">
              <a:buClr>
                <a:srgbClr val="000000"/>
              </a:buClr>
              <a:buSzPct val="69000"/>
              <a:buFont typeface="Lucida Grande"/>
              <a:buChar char="-"/>
              <a:defRPr sz="1800"/>
            </a:pPr>
            <a:r>
              <a:rPr sz="2200"/>
              <a:t>Your course producer will email you with the discount code.</a:t>
            </a:r>
          </a:p>
          <a:p>
            <a:pPr marL="198426" lvl="0" indent="-157786">
              <a:buClr>
                <a:srgbClr val="000000"/>
              </a:buClr>
              <a:buSzPct val="69000"/>
              <a:buFont typeface="Lucida Grande"/>
              <a:buChar char="-"/>
              <a:defRPr sz="1800"/>
            </a:pPr>
            <a:r>
              <a:rPr sz="2200"/>
              <a:t>Happy Hour takes place on the 3rd floor at 10 East 21st St from 5:30 - 8:00 PM.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pPr lvl="0"/>
            <a:endParaRPr/>
          </a:p>
        </p:txBody>
      </p:sp>
      <p:sp>
        <p:nvSpPr>
          <p:cNvPr id="218" name="Shape 218"/>
          <p:cNvSpPr>
            <a:spLocks noGrp="1"/>
          </p:cNvSpPr>
          <p:nvPr>
            <p:ph type="body" sz="quarter" idx="1"/>
          </p:nvPr>
        </p:nvSpPr>
        <p:spPr>
          <a:prstGeom prst="rect">
            <a:avLst/>
          </a:prstGeom>
        </p:spPr>
        <p:txBody>
          <a:bodyPr/>
          <a:lstStyle>
            <a:lvl1pPr defTabSz="457200">
              <a:defRPr sz="1400"/>
            </a:lvl1pPr>
          </a:lstStyle>
          <a:p>
            <a:pPr lvl="0">
              <a:defRPr sz="1800"/>
            </a:pPr>
            <a:r>
              <a:rPr sz="1400"/>
              <a:t>- Great way to network outside of GA campus at events around the city that are affordable.  Everyone should download this before the end of class tonight to start checking out events around the city / invite classmates to go with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pPr lvl="0"/>
            <a:endParaRPr/>
          </a:p>
        </p:txBody>
      </p:sp>
      <p:sp>
        <p:nvSpPr>
          <p:cNvPr id="226" name="Shape 226"/>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pPr lvl="0"/>
            <a:endParaRPr/>
          </a:p>
        </p:txBody>
      </p:sp>
      <p:sp>
        <p:nvSpPr>
          <p:cNvPr id="232" name="Shape 232"/>
          <p:cNvSpPr>
            <a:spLocks noGrp="1"/>
          </p:cNvSpPr>
          <p:nvPr>
            <p:ph type="body" sz="quarter" idx="1"/>
          </p:nvPr>
        </p:nvSpPr>
        <p:spPr>
          <a:prstGeom prst="rect">
            <a:avLst/>
          </a:prstGeom>
        </p:spPr>
        <p:txBody>
          <a:bodyPr/>
          <a:lstStyle>
            <a:lvl1pPr defTabSz="457200">
              <a:defRPr sz="1400"/>
            </a:lvl1pPr>
          </a:lstStyle>
          <a:p>
            <a:pPr lvl="0">
              <a:defRPr sz="1800"/>
            </a:pPr>
            <a:r>
              <a:rPr sz="1400"/>
              <a:t>- Feedback at the end of each class is required if you want to make the most of your GA experience.  This lets how know how to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pPr lvl="0"/>
            <a:endParaRPr/>
          </a:p>
        </p:txBody>
      </p:sp>
      <p:sp>
        <p:nvSpPr>
          <p:cNvPr id="241" name="Shape 241"/>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pPr lvl="0"/>
            <a:endParaRPr/>
          </a:p>
        </p:txBody>
      </p:sp>
      <p:sp>
        <p:nvSpPr>
          <p:cNvPr id="252" name="Shape 252"/>
          <p:cNvSpPr>
            <a:spLocks noGrp="1"/>
          </p:cNvSpPr>
          <p:nvPr>
            <p:ph type="body" sz="quarter" idx="1"/>
          </p:nvPr>
        </p:nvSpPr>
        <p:spPr>
          <a:prstGeom prst="rect">
            <a:avLst/>
          </a:prstGeom>
        </p:spPr>
        <p:txBody>
          <a:bodyPr/>
          <a:lstStyle/>
          <a:p>
            <a:pPr lvl="0">
              <a:defRPr sz="1800"/>
            </a:pPr>
            <a:r>
              <a:rPr sz="2200"/>
              <a:t>- We understand that everyone is working full time outside of class and that sometimes things happen.  Let us know!  Please email us if you have to miss class ahead of time.</a:t>
            </a:r>
          </a:p>
          <a:p>
            <a:pPr marL="198426" lvl="0" indent="-157786">
              <a:buClr>
                <a:srgbClr val="000000"/>
              </a:buClr>
              <a:buSzPct val="69000"/>
              <a:buFont typeface="Lucida Grande"/>
              <a:buChar char="-"/>
              <a:defRPr sz="1800"/>
            </a:pPr>
            <a:r>
              <a:rPr sz="2200"/>
              <a:t>Taking a class while working is a big commitment.  Let us know if something is going on outside of class / need extra help!  We’re here to help you  make the most out of this class.  Your course producer, Dan -  is happy to chat if you have any questions about GA / policies if I don’t know the answer.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prstGeom prst="rect">
            <a:avLst/>
          </a:prstGeom>
        </p:spPr>
        <p:txBody>
          <a:bodyPr/>
          <a:lstStyle/>
          <a:p>
            <a:pPr lvl="0"/>
            <a:endParaRPr/>
          </a:p>
        </p:txBody>
      </p:sp>
      <p:sp>
        <p:nvSpPr>
          <p:cNvPr id="260" name="Shape 260"/>
          <p:cNvSpPr>
            <a:spLocks noGrp="1"/>
          </p:cNvSpPr>
          <p:nvPr>
            <p:ph type="body" sz="quarter" idx="1"/>
          </p:nvPr>
        </p:nvSpPr>
        <p:spPr>
          <a:prstGeom prst="rect">
            <a:avLst/>
          </a:prstGeom>
        </p:spPr>
        <p:txBody>
          <a:bodyPr/>
          <a:lstStyle>
            <a:lvl1pPr defTabSz="457200">
              <a:defRPr sz="1400"/>
            </a:lvl1pPr>
          </a:lstStyle>
          <a:p>
            <a:pPr lvl="0">
              <a:defRPr sz="1800"/>
            </a:pPr>
            <a:r>
              <a:rPr sz="1400"/>
              <a:t>- General Assembly is like a gym - you have to put in the work to get results.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pPr lvl="0"/>
            <a:endParaRPr/>
          </a:p>
        </p:txBody>
      </p:sp>
      <p:sp>
        <p:nvSpPr>
          <p:cNvPr id="293" name="Shape 293"/>
          <p:cNvSpPr>
            <a:spLocks noGrp="1"/>
          </p:cNvSpPr>
          <p:nvPr>
            <p:ph type="body" sz="quarter" idx="1"/>
          </p:nvPr>
        </p:nvSpPr>
        <p:spPr>
          <a:prstGeom prst="rect">
            <a:avLst/>
          </a:prstGeom>
        </p:spPr>
        <p:txBody>
          <a:bodyPr/>
          <a:lstStyle/>
          <a:p>
            <a:pPr marL="141049" lvl="0" indent="-100409" defTabSz="457200">
              <a:buClr>
                <a:srgbClr val="000000"/>
              </a:buClr>
              <a:buSzPct val="69000"/>
              <a:buFont typeface="Lucida Grande"/>
              <a:buChar char="-"/>
              <a:defRPr sz="1800"/>
            </a:pPr>
            <a:r>
              <a:rPr sz="1400"/>
              <a:t>Network in class and out of class.</a:t>
            </a:r>
          </a:p>
          <a:p>
            <a:pPr marL="287099" lvl="1" indent="-100409" defTabSz="457200">
              <a:buClr>
                <a:srgbClr val="000000"/>
              </a:buClr>
              <a:buSzPct val="69000"/>
              <a:buFont typeface="Lucida Grande"/>
              <a:buChar char="-"/>
              <a:defRPr sz="1800"/>
            </a:pPr>
            <a:r>
              <a:rPr sz="1400"/>
              <a:t>Meet people while grabbing coffee in the kitchen, at the weekly happy hour and at industry events through HUB.</a:t>
            </a:r>
          </a:p>
          <a:p>
            <a:pPr marL="141049" lvl="0" indent="-100409" defTabSz="457200">
              <a:buClr>
                <a:srgbClr val="000000"/>
              </a:buClr>
              <a:buSzPct val="69000"/>
              <a:buFont typeface="Lucida Grande"/>
              <a:buChar char="-"/>
              <a:defRPr sz="1800"/>
            </a:pPr>
            <a:r>
              <a:rPr sz="1400"/>
              <a:t>Once you graduate you unlock Alumni perks to continue learning!</a:t>
            </a:r>
          </a:p>
          <a:p>
            <a:pPr marL="287099" lvl="1" indent="-100409" defTabSz="457200">
              <a:buClr>
                <a:srgbClr val="000000"/>
              </a:buClr>
              <a:buSzPct val="69000"/>
              <a:buFont typeface="Lucida Grande"/>
              <a:buChar char="-"/>
              <a:defRPr sz="1800"/>
            </a:pPr>
            <a:r>
              <a:rPr sz="1400"/>
              <a:t>15% off Classes and Workshop</a:t>
            </a:r>
          </a:p>
          <a:p>
            <a:pPr marL="287099" lvl="1" indent="-100409" defTabSz="457200">
              <a:buClr>
                <a:srgbClr val="000000"/>
              </a:buClr>
              <a:buSzPct val="69000"/>
              <a:buFont typeface="Lucida Grande"/>
              <a:buChar char="-"/>
              <a:defRPr sz="1800"/>
            </a:pPr>
            <a:r>
              <a:rPr sz="1400"/>
              <a:t>$500 Tuition Credit</a:t>
            </a:r>
          </a:p>
          <a:p>
            <a:pPr marL="287099" lvl="1" indent="-100409" defTabSz="457200">
              <a:buClr>
                <a:srgbClr val="000000"/>
              </a:buClr>
              <a:buSzPct val="69000"/>
              <a:buFont typeface="Lucida Grande"/>
              <a:buChar char="-"/>
              <a:defRPr sz="1800"/>
            </a:pPr>
            <a:r>
              <a:rPr sz="1400"/>
              <a:t>Alumni Newsletter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t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9" name="Shape 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ody copy – bulleted">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85" name="Shape 85"/>
          <p:cNvSpPr/>
          <p:nvPr/>
        </p:nvSpPr>
        <p:spPr>
          <a:xfrm>
            <a:off x="886062" y="487362"/>
            <a:ext cx="7590917" cy="1588"/>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6" name="Shape 86"/>
          <p:cNvSpPr/>
          <p:nvPr/>
        </p:nvSpPr>
        <p:spPr>
          <a:xfrm>
            <a:off x="886062" y="908049"/>
            <a:ext cx="7590917" cy="1589"/>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7" name="Shape 87"/>
          <p:cNvSpPr>
            <a:spLocks noGrp="1"/>
          </p:cNvSpPr>
          <p:nvPr>
            <p:ph type="sldNum" sz="quarter" idx="2"/>
          </p:nvPr>
        </p:nvSpPr>
        <p:spPr>
          <a:xfrm>
            <a:off x="8213850" y="535225"/>
            <a:ext cx="295226" cy="304801"/>
          </a:xfrm>
          <a:prstGeom prst="rect">
            <a:avLst/>
          </a:prstGeom>
        </p:spPr>
        <p:txBody>
          <a:bodyPr>
            <a:spAutoFit/>
          </a:bodyPr>
          <a:lstStyle>
            <a:lvl1pPr defTabSz="901700">
              <a:defRPr sz="2000"/>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99" name="Shape 9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00" name="Shape 10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5_Agenda">
    <p:spTree>
      <p:nvGrpSpPr>
        <p:cNvPr id="1" name=""/>
        <p:cNvGrpSpPr/>
        <p:nvPr/>
      </p:nvGrpSpPr>
      <p:grpSpPr>
        <a:xfrm>
          <a:off x="0" y="0"/>
          <a:ext cx="0" cy="0"/>
          <a:chOff x="0" y="0"/>
          <a:chExt cx="0" cy="0"/>
        </a:xfrm>
      </p:grpSpPr>
      <p:sp>
        <p:nvSpPr>
          <p:cNvPr id="102" name="Shape 102"/>
          <p:cNvSpPr/>
          <p:nvPr/>
        </p:nvSpPr>
        <p:spPr>
          <a:xfrm>
            <a:off x="885906" y="487362"/>
            <a:ext cx="7590917" cy="1589"/>
          </a:xfrm>
          <a:prstGeom prst="line">
            <a:avLst/>
          </a:prstGeom>
          <a:ln w="3175">
            <a:solidFill/>
            <a:miter lim="400000"/>
          </a:ln>
        </p:spPr>
        <p:txBody>
          <a:bodyPr lIns="0" tIns="0" rIns="0" bIns="0"/>
          <a:lstStyle/>
          <a:p>
            <a:pPr marL="0" marR="0" lvl="0" algn="l" defTabSz="457200">
              <a:defRPr sz="400">
                <a:uFillTx/>
                <a:latin typeface="Helvetica"/>
                <a:ea typeface="Helvetica"/>
                <a:cs typeface="Helvetica"/>
                <a:sym typeface="Helvetica"/>
              </a:defRPr>
            </a:pPr>
            <a:endParaRPr/>
          </a:p>
        </p:txBody>
      </p:sp>
      <p:sp>
        <p:nvSpPr>
          <p:cNvPr id="103" name="Shape 103"/>
          <p:cNvSpPr/>
          <p:nvPr/>
        </p:nvSpPr>
        <p:spPr>
          <a:xfrm>
            <a:off x="885906" y="908050"/>
            <a:ext cx="7590917" cy="1588"/>
          </a:xfrm>
          <a:prstGeom prst="line">
            <a:avLst/>
          </a:prstGeom>
          <a:ln w="3175">
            <a:solidFill/>
            <a:miter lim="400000"/>
          </a:ln>
        </p:spPr>
        <p:txBody>
          <a:bodyPr lIns="0" tIns="0" rIns="0" bIns="0"/>
          <a:lstStyle/>
          <a:p>
            <a:pPr marL="0" marR="0" lvl="0" algn="l" defTabSz="457200">
              <a:defRPr sz="400">
                <a:uFillTx/>
                <a:latin typeface="Helvetica"/>
                <a:ea typeface="Helvetica"/>
                <a:cs typeface="Helvetica"/>
                <a:sym typeface="Helvetica"/>
              </a:defRPr>
            </a:pPr>
            <a:endParaRPr/>
          </a:p>
        </p:txBody>
      </p:sp>
      <p:sp>
        <p:nvSpPr>
          <p:cNvPr id="104" name="Shape 104"/>
          <p:cNvSpPr>
            <a:spLocks noGrp="1"/>
          </p:cNvSpPr>
          <p:nvPr>
            <p:ph type="sldNum" sz="quarter" idx="2"/>
          </p:nvPr>
        </p:nvSpPr>
        <p:spPr>
          <a:xfrm>
            <a:off x="8361462" y="519726"/>
            <a:ext cx="312303" cy="330201"/>
          </a:xfrm>
          <a:prstGeom prst="rect">
            <a:avLst/>
          </a:prstGeom>
        </p:spPr>
        <p:txBody>
          <a:bodyPr>
            <a:spAutoFit/>
          </a:bodyPr>
          <a:lstStyle>
            <a:lvl1pPr algn="l" defTabSz="1485900">
              <a:lnSpc>
                <a:spcPct val="60000"/>
              </a:lnSpc>
              <a:defRPr sz="2200" spc="-44">
                <a:uFillTx/>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ody copy – no bullets">
    <p:spTree>
      <p:nvGrpSpPr>
        <p:cNvPr id="1" name=""/>
        <p:cNvGrpSpPr/>
        <p:nvPr/>
      </p:nvGrpSpPr>
      <p:grpSpPr>
        <a:xfrm>
          <a:off x="0" y="0"/>
          <a:ext cx="0" cy="0"/>
          <a:chOff x="0" y="0"/>
          <a:chExt cx="0" cy="0"/>
        </a:xfrm>
      </p:grpSpPr>
      <p:sp>
        <p:nvSpPr>
          <p:cNvPr id="106" name="Shape 10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07" name="Shape 10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Large text_rev black">
    <p:bg>
      <p:bgPr>
        <a:solidFill>
          <a:srgbClr val="000000"/>
        </a:solidFill>
        <a:effectLst/>
      </p:bgPr>
    </p:bg>
    <p:spTree>
      <p:nvGrpSpPr>
        <p:cNvPr id="1" name=""/>
        <p:cNvGrpSpPr/>
        <p:nvPr/>
      </p:nvGrpSpPr>
      <p:grpSpPr>
        <a:xfrm>
          <a:off x="0" y="0"/>
          <a:ext cx="0" cy="0"/>
          <a:chOff x="0" y="0"/>
          <a:chExt cx="0" cy="0"/>
        </a:xfrm>
      </p:grpSpPr>
      <p:sp>
        <p:nvSpPr>
          <p:cNvPr id="112" name="Shape 112"/>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3" name="Shape 11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4" name="Shape 114"/>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ody copy_bulleted">
    <p:spTree>
      <p:nvGrpSpPr>
        <p:cNvPr id="1" name=""/>
        <p:cNvGrpSpPr/>
        <p:nvPr/>
      </p:nvGrpSpPr>
      <p:grpSpPr>
        <a:xfrm>
          <a:off x="0" y="0"/>
          <a:ext cx="0" cy="0"/>
          <a:chOff x="0" y="0"/>
          <a:chExt cx="0" cy="0"/>
        </a:xfrm>
      </p:grpSpPr>
      <p:sp>
        <p:nvSpPr>
          <p:cNvPr id="119" name="Shape 119"/>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0" name="Shape 12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1" name="Shape 121"/>
          <p:cNvSpPr>
            <a:spLocks noGrp="1"/>
          </p:cNvSpPr>
          <p:nvPr>
            <p:ph type="sldNum" sz="quarter" idx="2"/>
          </p:nvPr>
        </p:nvSpPr>
        <p:spPr>
          <a:xfrm>
            <a:off x="884419" y="4668175"/>
            <a:ext cx="130694" cy="351407"/>
          </a:xfrm>
          <a:prstGeom prst="rect">
            <a:avLst/>
          </a:prstGeom>
          <a:ln>
            <a:round/>
          </a:ln>
        </p:spPr>
        <p:txBody>
          <a:bodyPr anchor="b">
            <a:spAutoFit/>
          </a:bodyPr>
          <a:lstStyle>
            <a:lvl1pPr algn="l" defTabSz="1435100">
              <a:lnSpc>
                <a:spcPts val="3200"/>
              </a:lnSpc>
              <a:defRPr sz="900" spc="-36"/>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Full screen – no header">
    <p:spTree>
      <p:nvGrpSpPr>
        <p:cNvPr id="1" name=""/>
        <p:cNvGrpSpPr/>
        <p:nvPr/>
      </p:nvGrpSpPr>
      <p:grpSpPr>
        <a:xfrm>
          <a:off x="0" y="0"/>
          <a:ext cx="0" cy="0"/>
          <a:chOff x="0" y="0"/>
          <a:chExt cx="0" cy="0"/>
        </a:xfrm>
      </p:grpSpPr>
      <p:sp>
        <p:nvSpPr>
          <p:cNvPr id="130" name="Shape 13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1" name="Shape 131"/>
          <p:cNvSpPr>
            <a:spLocks noGrp="1"/>
          </p:cNvSpPr>
          <p:nvPr>
            <p:ph idx="3"/>
          </p:nvPr>
        </p:nvSpPr>
        <p:spPr>
          <a:xfrm>
            <a:off x="886062" y="526336"/>
            <a:ext cx="7599166" cy="4000858"/>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133" name="Shape 13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4" name="Shape 134"/>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5" name="Shape 135"/>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37" name="Shape 13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8" name="Shape 13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0" name="Shape 140"/>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1" name="Shape 141"/>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Agenda">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4_Agenda">
    <p:spTree>
      <p:nvGrpSpPr>
        <p:cNvPr id="1" name=""/>
        <p:cNvGrpSpPr/>
        <p:nvPr/>
      </p:nvGrpSpPr>
      <p:grpSpPr>
        <a:xfrm>
          <a:off x="0" y="0"/>
          <a:ext cx="0" cy="0"/>
          <a:chOff x="0" y="0"/>
          <a:chExt cx="0" cy="0"/>
        </a:xfrm>
      </p:grpSpPr>
      <p:pic>
        <p:nvPicPr>
          <p:cNvPr id="33" name="image.tiff"/>
          <p:cNvPicPr/>
          <p:nvPr/>
        </p:nvPicPr>
        <p:blipFill>
          <a:blip r:embed="rId2">
            <a:extLst/>
          </a:blip>
          <a:stretch>
            <a:fillRect/>
          </a:stretch>
        </p:blipFill>
        <p:spPr>
          <a:xfrm>
            <a:off x="2322512" y="1136650"/>
            <a:ext cx="4862513" cy="3808413"/>
          </a:xfrm>
          <a:prstGeom prst="rect">
            <a:avLst/>
          </a:prstGeom>
          <a:ln w="12700">
            <a:miter lim="400000"/>
          </a:ln>
        </p:spPr>
      </p:pic>
      <p:sp>
        <p:nvSpPr>
          <p:cNvPr id="34" name="Shape 34"/>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5" name="Shape 35"/>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6" name="Shape 3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Relationship Id="rId4" Type="http://schemas.openxmlformats.org/officeDocument/2006/relationships/image" Target="../media/image9.png"/><Relationship Id="rId5" Type="http://schemas.openxmlformats.org/officeDocument/2006/relationships/hyperlink" Target="http://hub.ga.co/ny" TargetMode="External"/><Relationship Id="rId6" Type="http://schemas.openxmlformats.org/officeDocument/2006/relationships/hyperlink" Target="http://bit.ly/hubiosbeta" TargetMode="External"/><Relationship Id="rId7"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hyperlink" Target="https://github.com/ga-students/DAT-NYC-25" TargetMode="External"/><Relationship Id="rId6" Type="http://schemas.openxmlformats.org/officeDocument/2006/relationships/image" Target="../media/image25.png"/><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26.jpeg"/><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7.jpe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9.png"/><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hyperlink" Target="mailto:uncamy@gmail.com" TargetMode="External"/><Relationship Id="rId4" Type="http://schemas.openxmlformats.org/officeDocument/2006/relationships/image" Target="../media/image11.png"/><Relationship Id="rId1" Type="http://schemas.openxmlformats.org/officeDocument/2006/relationships/slideLayout" Target="../slideLayouts/slideLayout21.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mailto:corey.maher@gmail.com" TargetMode="External"/><Relationship Id="rId4" Type="http://schemas.openxmlformats.org/officeDocument/2006/relationships/hyperlink" Target="mailto:tom.s.hunter@gmail.com"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jpe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438943" y="1181100"/>
            <a:ext cx="8878913"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GENERAL ASSEMBLY</a:t>
            </a:r>
          </a:p>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DATA SCIENCE</a:t>
            </a:r>
          </a:p>
          <a:p>
            <a:pPr marL="0" marR="0" lvl="0" defTabSz="877823">
              <a:lnSpc>
                <a:spcPct val="70000"/>
              </a:lnSpc>
              <a:tabLst>
                <a:tab pos="431800" algn="l"/>
                <a:tab pos="876300" algn="l"/>
              </a:tabLst>
              <a:defRPr sz="1800" b="0">
                <a:uFillTx/>
              </a:defRPr>
            </a:pPr>
            <a:endParaRPr sz="4800" b="1">
              <a:solidFill>
                <a:srgbClr val="FFFFFF"/>
              </a:solidFill>
              <a:uFill>
                <a:solidFill>
                  <a:srgbClr val="FFFFFF"/>
                </a:solidFill>
              </a:uFill>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droppedImage.pdf"/>
          <p:cNvPicPr/>
          <p:nvPr/>
        </p:nvPicPr>
        <p:blipFill>
          <a:blip r:embed="rId3">
            <a:extLst/>
          </a:blip>
          <a:stretch>
            <a:fillRect/>
          </a:stretch>
        </p:blipFill>
        <p:spPr>
          <a:xfrm>
            <a:off x="482600" y="419100"/>
            <a:ext cx="7883444" cy="546100"/>
          </a:xfrm>
          <a:prstGeom prst="rect">
            <a:avLst/>
          </a:prstGeom>
          <a:ln w="25400">
            <a:round/>
          </a:ln>
        </p:spPr>
      </p:pic>
      <p:pic>
        <p:nvPicPr>
          <p:cNvPr id="208" name="AN 2.008.jpg"/>
          <p:cNvPicPr/>
          <p:nvPr/>
        </p:nvPicPr>
        <p:blipFill>
          <a:blip r:embed="rId4">
            <a:extLst/>
          </a:blip>
          <a:stretch>
            <a:fillRect/>
          </a:stretch>
        </p:blipFill>
        <p:spPr>
          <a:xfrm>
            <a:off x="1566862" y="1219303"/>
            <a:ext cx="5715001" cy="3403601"/>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pasted-image.tif"/>
          <p:cNvPicPr/>
          <p:nvPr/>
        </p:nvPicPr>
        <p:blipFill>
          <a:blip r:embed="rId3">
            <a:extLst/>
          </a:blip>
          <a:stretch>
            <a:fillRect/>
          </a:stretch>
        </p:blipFill>
        <p:spPr>
          <a:xfrm>
            <a:off x="486212" y="-1"/>
            <a:ext cx="8399358" cy="5257801"/>
          </a:xfrm>
          <a:prstGeom prst="rect">
            <a:avLst/>
          </a:prstGeom>
          <a:ln w="12700">
            <a:miter lim="400000"/>
          </a:ln>
        </p:spPr>
      </p:pic>
      <p:sp>
        <p:nvSpPr>
          <p:cNvPr id="213" name="Shape 213"/>
          <p:cNvSpPr/>
          <p:nvPr/>
        </p:nvSpPr>
        <p:spPr>
          <a:xfrm>
            <a:off x="1017507" y="1878568"/>
            <a:ext cx="3712467" cy="1228318"/>
          </a:xfrm>
          <a:prstGeom prst="rect">
            <a:avLst/>
          </a:prstGeom>
          <a:solidFill>
            <a:srgbClr val="FFFFFF"/>
          </a:solidFill>
          <a:ln w="12700">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214" name="GA_secondary_cog_bw.pdf"/>
          <p:cNvPicPr/>
          <p:nvPr/>
        </p:nvPicPr>
        <p:blipFill>
          <a:blip r:embed="rId4">
            <a:extLst/>
          </a:blip>
          <a:stretch>
            <a:fillRect/>
          </a:stretch>
        </p:blipFill>
        <p:spPr>
          <a:xfrm>
            <a:off x="8271629" y="4904541"/>
            <a:ext cx="215136" cy="213599"/>
          </a:xfrm>
          <a:prstGeom prst="rect">
            <a:avLst/>
          </a:prstGeom>
          <a:ln w="12700">
            <a:miter lim="400000"/>
          </a:ln>
        </p:spPr>
      </p:pic>
      <p:sp>
        <p:nvSpPr>
          <p:cNvPr id="215" name="Shape 215"/>
          <p:cNvSpPr/>
          <p:nvPr/>
        </p:nvSpPr>
        <p:spPr>
          <a:xfrm>
            <a:off x="1723826" y="1836222"/>
            <a:ext cx="2687575" cy="32788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nchor="ctr">
            <a:spAutoFit/>
          </a:bodyPr>
          <a:lstStyle/>
          <a:p>
            <a:pPr marL="0" marR="0" lvl="0" algn="l" defTabSz="1435100">
              <a:defRPr sz="1800">
                <a:uFillTx/>
              </a:defRPr>
            </a:pPr>
            <a:r>
              <a:rPr>
                <a:uFill>
                  <a:solidFill/>
                </a:uFill>
                <a:latin typeface="Helvetica"/>
                <a:ea typeface="Helvetica"/>
                <a:cs typeface="Helvetica"/>
                <a:sym typeface="Helvetica"/>
              </a:rPr>
              <a:t>The best events in tech, business, and design — handpicked each week by our community curators.</a:t>
            </a:r>
          </a:p>
          <a:p>
            <a:pPr marL="0" marR="0" lvl="0" algn="l" defTabSz="1435100">
              <a:defRPr sz="1800">
                <a:uFillTx/>
              </a:defRPr>
            </a:pPr>
            <a:endParaRPr>
              <a:uFill>
                <a:solidFill/>
              </a:uFill>
              <a:latin typeface="Helvetica"/>
              <a:ea typeface="Helvetica"/>
              <a:cs typeface="Helvetica"/>
              <a:sym typeface="Helvetica"/>
            </a:endParaRPr>
          </a:p>
          <a:p>
            <a:pPr marL="0" marR="0" lvl="0" algn="l" defTabSz="1435100">
              <a:defRPr sz="1800">
                <a:uFillTx/>
              </a:defRPr>
            </a:pPr>
            <a:r>
              <a:rPr b="1">
                <a:uFill>
                  <a:solidFill/>
                </a:uFill>
                <a:latin typeface="Helvetica-Bold"/>
                <a:ea typeface="Helvetica-Bold"/>
                <a:cs typeface="Helvetica-Bold"/>
                <a:sym typeface="Helvetica-Bold"/>
              </a:rPr>
              <a:t>Join at </a:t>
            </a:r>
            <a:r>
              <a:rPr b="1">
                <a:solidFill>
                  <a:srgbClr val="FB0200"/>
                </a:solidFill>
                <a:uFill>
                  <a:solidFill/>
                </a:uFill>
                <a:latin typeface="Helvetica-Bold"/>
                <a:ea typeface="Helvetica-Bold"/>
                <a:cs typeface="Helvetica-Bold"/>
                <a:sym typeface="Helvetica-Bold"/>
                <a:hlinkClick r:id="rId5"/>
              </a:rPr>
              <a:t>hub.ga.co/ny</a:t>
            </a:r>
            <a:endParaRPr b="1">
              <a:uFill>
                <a:solidFill/>
              </a:uFill>
              <a:latin typeface="Helvetica-Bold"/>
              <a:ea typeface="Helvetica-Bold"/>
              <a:cs typeface="Helvetica-Bold"/>
              <a:sym typeface="Helvetica-Bold"/>
            </a:endParaRPr>
          </a:p>
          <a:p>
            <a:pPr marL="0" marR="0" lvl="0" algn="l" defTabSz="1435100">
              <a:defRPr sz="1800">
                <a:uFillTx/>
              </a:defRPr>
            </a:pPr>
            <a:endParaRPr>
              <a:uFill>
                <a:solidFill/>
              </a:uFill>
              <a:latin typeface="Helvetica"/>
              <a:ea typeface="Helvetica"/>
              <a:cs typeface="Helvetica"/>
              <a:sym typeface="Helvetica"/>
            </a:endParaRPr>
          </a:p>
          <a:p>
            <a:pPr marL="0" marR="0" lvl="0" algn="l" defTabSz="1435100">
              <a:defRPr sz="1800">
                <a:uFillTx/>
              </a:defRPr>
            </a:pPr>
            <a:r>
              <a:rPr sz="1100">
                <a:solidFill>
                  <a:srgbClr val="929292"/>
                </a:solidFill>
                <a:uFill>
                  <a:solidFill/>
                </a:uFill>
                <a:latin typeface="Helvetica"/>
                <a:ea typeface="Helvetica"/>
                <a:cs typeface="Helvetica"/>
                <a:sym typeface="Helvetica"/>
              </a:rPr>
              <a:t>Take a sneak peek of the mobile app at </a:t>
            </a:r>
            <a:r>
              <a:rPr sz="1100">
                <a:solidFill>
                  <a:srgbClr val="929292"/>
                </a:solidFill>
                <a:uFill>
                  <a:solidFill/>
                </a:uFill>
                <a:latin typeface="Helvetica"/>
                <a:ea typeface="Helvetica"/>
                <a:cs typeface="Helvetica"/>
                <a:sym typeface="Helvetica"/>
                <a:hlinkClick r:id="rId6"/>
              </a:rPr>
              <a:t>bit.ly/hubiosbeta</a:t>
            </a:r>
            <a:endParaRPr sz="1100">
              <a:solidFill>
                <a:srgbClr val="929292"/>
              </a:solidFill>
              <a:uFill>
                <a:solidFill/>
              </a:uFill>
              <a:latin typeface="Helvetica"/>
              <a:ea typeface="Helvetica"/>
              <a:cs typeface="Helvetica"/>
              <a:sym typeface="Helvetica"/>
            </a:endParaRPr>
          </a:p>
          <a:p>
            <a:pPr marL="0" marR="0" lvl="0" algn="l" defTabSz="1435100">
              <a:defRPr sz="1800">
                <a:uFillTx/>
              </a:defRPr>
            </a:pPr>
            <a:endParaRPr sz="1400">
              <a:uFill>
                <a:solidFill/>
              </a:uFill>
              <a:latin typeface="Helvetica"/>
              <a:ea typeface="Helvetica"/>
              <a:cs typeface="Helvetica"/>
              <a:sym typeface="Helvetica"/>
            </a:endParaRPr>
          </a:p>
          <a:p>
            <a:pPr marL="0" marR="0" lvl="0" algn="l" defTabSz="1435100">
              <a:defRPr sz="1800">
                <a:uFillTx/>
              </a:defRPr>
            </a:pPr>
            <a:endParaRPr sz="1400">
              <a:uFill>
                <a:solidFill/>
              </a:uFill>
              <a:latin typeface="Helvetica"/>
              <a:ea typeface="Helvetica"/>
              <a:cs typeface="Helvetica"/>
              <a:sym typeface="Helvetica"/>
            </a:endParaRPr>
          </a:p>
        </p:txBody>
      </p:sp>
      <p:pic>
        <p:nvPicPr>
          <p:cNvPr id="216" name="pasted-image.png"/>
          <p:cNvPicPr/>
          <p:nvPr/>
        </p:nvPicPr>
        <p:blipFill>
          <a:blip r:embed="rId7">
            <a:extLst/>
          </a:blip>
          <a:stretch>
            <a:fillRect/>
          </a:stretch>
        </p:blipFill>
        <p:spPr>
          <a:xfrm>
            <a:off x="1605736" y="503872"/>
            <a:ext cx="2801423" cy="1281590"/>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2"/>
          <p:cNvGrpSpPr/>
          <p:nvPr/>
        </p:nvGrpSpPr>
        <p:grpSpPr>
          <a:xfrm>
            <a:off x="3851271" y="2086258"/>
            <a:ext cx="4977666" cy="2111376"/>
            <a:chOff x="452487" y="797718"/>
            <a:chExt cx="4977665" cy="2111375"/>
          </a:xfrm>
        </p:grpSpPr>
        <p:pic>
          <p:nvPicPr>
            <p:cNvPr id="220" name="Screen Shot 2013-09-15 at 7.12.30 PM.png"/>
            <p:cNvPicPr/>
            <p:nvPr/>
          </p:nvPicPr>
          <p:blipFill>
            <a:blip r:embed="rId3">
              <a:extLst/>
            </a:blip>
            <a:stretch>
              <a:fillRect/>
            </a:stretch>
          </p:blipFill>
          <p:spPr>
            <a:xfrm>
              <a:off x="956702" y="1010982"/>
              <a:ext cx="2757225" cy="1336641"/>
            </a:xfrm>
            <a:prstGeom prst="rect">
              <a:avLst/>
            </a:prstGeom>
            <a:ln w="25400" cap="flat">
              <a:noFill/>
              <a:round/>
            </a:ln>
            <a:effectLst/>
          </p:spPr>
        </p:pic>
        <p:pic>
          <p:nvPicPr>
            <p:cNvPr id="221" name="Instructor-Lunch.jpg"/>
            <p:cNvPicPr/>
            <p:nvPr/>
          </p:nvPicPr>
          <p:blipFill>
            <a:blip r:embed="rId4">
              <a:extLst/>
            </a:blip>
            <a:stretch>
              <a:fillRect/>
            </a:stretch>
          </p:blipFill>
          <p:spPr>
            <a:xfrm>
              <a:off x="452487" y="797718"/>
              <a:ext cx="4977666" cy="2111376"/>
            </a:xfrm>
            <a:prstGeom prst="rect">
              <a:avLst/>
            </a:prstGeom>
            <a:ln w="25400" cap="flat">
              <a:noFill/>
              <a:round/>
            </a:ln>
            <a:effectLst/>
          </p:spPr>
        </p:pic>
      </p:grpSp>
      <p:sp>
        <p:nvSpPr>
          <p:cNvPr id="223" name="Shape 223"/>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FEEDBACK / SUPPORT</a:t>
            </a:r>
          </a:p>
        </p:txBody>
      </p:sp>
      <p:sp>
        <p:nvSpPr>
          <p:cNvPr id="224" name="Shape 224"/>
          <p:cNvSpPr/>
          <p:nvPr/>
        </p:nvSpPr>
        <p:spPr>
          <a:xfrm>
            <a:off x="559961" y="1553945"/>
            <a:ext cx="58547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90499" marR="0" lvl="0" indent="-190499" algn="l" defTabSz="1524000">
              <a:lnSpc>
                <a:spcPct val="150000"/>
              </a:lnSpc>
              <a:spcBef>
                <a:spcPts val="500"/>
              </a:spcBef>
              <a:buSzPct val="86000"/>
              <a:buFont typeface="Lucida Grande"/>
              <a:buChar char="‣"/>
              <a:defRPr sz="1800">
                <a:uFillTx/>
              </a:defRPr>
            </a:pPr>
            <a:r>
              <a:rPr sz="2000">
                <a:uFill>
                  <a:solidFill/>
                </a:uFill>
                <a:latin typeface="Helvetica"/>
                <a:ea typeface="Helvetica"/>
                <a:cs typeface="Helvetica"/>
                <a:sym typeface="Helvetica"/>
              </a:rPr>
              <a:t>Access to EIRs: office hours, in class support</a:t>
            </a:r>
          </a:p>
          <a:p>
            <a:pPr marL="190499" marR="0" lvl="0" indent="-190499" algn="l" defTabSz="1524000">
              <a:lnSpc>
                <a:spcPct val="150000"/>
              </a:lnSpc>
              <a:spcBef>
                <a:spcPts val="500"/>
              </a:spcBef>
              <a:buSzPct val="86000"/>
              <a:buFont typeface="Lucida Grande"/>
              <a:buChar char="‣"/>
              <a:defRPr sz="1800">
                <a:uFillTx/>
              </a:defRPr>
            </a:pPr>
            <a:r>
              <a:rPr sz="2000" spc="-19">
                <a:uFill>
                  <a:solidFill/>
                </a:uFill>
                <a:latin typeface="Helvetica"/>
                <a:ea typeface="Helvetica"/>
                <a:cs typeface="Helvetica"/>
                <a:sym typeface="Helvetica"/>
              </a:rPr>
              <a:t>Exit Tickets</a:t>
            </a:r>
          </a:p>
          <a:p>
            <a:pPr marL="190499" marR="0" lvl="0" indent="-190499" algn="l" defTabSz="1524000">
              <a:lnSpc>
                <a:spcPct val="150000"/>
              </a:lnSpc>
              <a:spcBef>
                <a:spcPts val="500"/>
              </a:spcBef>
              <a:buSzPct val="86000"/>
              <a:buFont typeface="Lucida Grande"/>
              <a:buChar char="‣"/>
              <a:defRPr sz="1800">
                <a:uFillTx/>
              </a:defRPr>
            </a:pPr>
            <a:r>
              <a:rPr sz="2000" spc="-19">
                <a:uFill>
                  <a:solidFill/>
                </a:uFill>
                <a:latin typeface="Helvetica"/>
                <a:ea typeface="Helvetica"/>
                <a:cs typeface="Helvetica"/>
                <a:sym typeface="Helvetica"/>
              </a:rPr>
              <a:t>Mid-Course Feedback</a:t>
            </a:r>
            <a:endParaRPr sz="2000">
              <a:uFill>
                <a:solidFill/>
              </a:uFill>
              <a:latin typeface="Helvetica"/>
              <a:ea typeface="Helvetica"/>
              <a:cs typeface="Helvetica"/>
              <a:sym typeface="Helvetica"/>
            </a:endParaRPr>
          </a:p>
          <a:p>
            <a:pPr marL="190499" marR="0" lvl="0" indent="-190499" algn="l" defTabSz="1524000">
              <a:lnSpc>
                <a:spcPct val="150000"/>
              </a:lnSpc>
              <a:spcBef>
                <a:spcPts val="500"/>
              </a:spcBef>
              <a:buSzPct val="86000"/>
              <a:buFont typeface="Lucida Grande"/>
              <a:buChar char="‣"/>
              <a:defRPr sz="1800">
                <a:uFillTx/>
              </a:defRPr>
            </a:pPr>
            <a:r>
              <a:rPr sz="2000">
                <a:uFill>
                  <a:solidFill/>
                </a:uFill>
                <a:latin typeface="Helvetica"/>
                <a:ea typeface="Helvetica"/>
                <a:cs typeface="Helvetica"/>
                <a:sym typeface="Helvetica"/>
              </a:rPr>
              <a:t>End of Course Feedback</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nvSpPr>
        <p:spPr>
          <a:xfrm>
            <a:off x="902493"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985837">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Exit Tickets</a:t>
            </a:r>
          </a:p>
        </p:txBody>
      </p:sp>
      <p:pic>
        <p:nvPicPr>
          <p:cNvPr id="229" name="GA_secondary_cog_bw.pdf"/>
          <p:cNvPicPr/>
          <p:nvPr/>
        </p:nvPicPr>
        <p:blipFill>
          <a:blip r:embed="rId3">
            <a:extLst/>
          </a:blip>
          <a:stretch>
            <a:fillRect/>
          </a:stretch>
        </p:blipFill>
        <p:spPr>
          <a:xfrm>
            <a:off x="8271629" y="4904541"/>
            <a:ext cx="215136" cy="213599"/>
          </a:xfrm>
          <a:prstGeom prst="rect">
            <a:avLst/>
          </a:prstGeom>
          <a:ln w="12700">
            <a:miter lim="400000"/>
          </a:ln>
        </p:spPr>
      </p:pic>
      <p:pic>
        <p:nvPicPr>
          <p:cNvPr id="230" name="Screen Shot 2014-06-11 at 6.27.58 PM.png"/>
          <p:cNvPicPr/>
          <p:nvPr/>
        </p:nvPicPr>
        <p:blipFill>
          <a:blip r:embed="rId4">
            <a:extLst/>
          </a:blip>
          <a:stretch>
            <a:fillRect/>
          </a:stretch>
        </p:blipFill>
        <p:spPr>
          <a:xfrm>
            <a:off x="2380342" y="956373"/>
            <a:ext cx="3482108" cy="3557428"/>
          </a:xfrm>
          <a:prstGeom prst="rect">
            <a:avLst/>
          </a:prstGeom>
          <a:ln w="25400">
            <a:miter lim="400000"/>
          </a:ln>
          <a:effectLst>
            <a:outerShdw blurRad="152400" dist="76200" dir="5400000" rotWithShape="0">
              <a:srgbClr val="000000">
                <a:alpha val="70000"/>
              </a:srgbClr>
            </a:outerShdw>
          </a:effectLst>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6"/>
          <p:cNvGrpSpPr/>
          <p:nvPr/>
        </p:nvGrpSpPr>
        <p:grpSpPr>
          <a:xfrm>
            <a:off x="3851271" y="2086258"/>
            <a:ext cx="4977666" cy="2111376"/>
            <a:chOff x="452487" y="797718"/>
            <a:chExt cx="4977665" cy="2111375"/>
          </a:xfrm>
        </p:grpSpPr>
        <p:pic>
          <p:nvPicPr>
            <p:cNvPr id="234" name="Screen Shot 2013-09-15 at 7.12.30 PM.png"/>
            <p:cNvPicPr/>
            <p:nvPr/>
          </p:nvPicPr>
          <p:blipFill>
            <a:blip r:embed="rId3">
              <a:extLst/>
            </a:blip>
            <a:stretch>
              <a:fillRect/>
            </a:stretch>
          </p:blipFill>
          <p:spPr>
            <a:xfrm>
              <a:off x="956702" y="1010982"/>
              <a:ext cx="2757225" cy="1336641"/>
            </a:xfrm>
            <a:prstGeom prst="rect">
              <a:avLst/>
            </a:prstGeom>
            <a:ln w="25400" cap="flat">
              <a:noFill/>
              <a:round/>
            </a:ln>
            <a:effectLst/>
          </p:spPr>
        </p:pic>
        <p:pic>
          <p:nvPicPr>
            <p:cNvPr id="235" name="Instructor-Lunch.jpg"/>
            <p:cNvPicPr/>
            <p:nvPr/>
          </p:nvPicPr>
          <p:blipFill>
            <a:blip r:embed="rId4">
              <a:extLst/>
            </a:blip>
            <a:stretch>
              <a:fillRect/>
            </a:stretch>
          </p:blipFill>
          <p:spPr>
            <a:xfrm>
              <a:off x="452487" y="797718"/>
              <a:ext cx="4977666" cy="2111376"/>
            </a:xfrm>
            <a:prstGeom prst="rect">
              <a:avLst/>
            </a:prstGeom>
            <a:ln w="25400" cap="flat">
              <a:noFill/>
              <a:round/>
            </a:ln>
            <a:effectLst/>
          </p:spPr>
        </p:pic>
      </p:grpSp>
      <p:sp>
        <p:nvSpPr>
          <p:cNvPr id="237" name="Shape 237"/>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Course Site</a:t>
            </a:r>
          </a:p>
        </p:txBody>
      </p:sp>
      <p:sp>
        <p:nvSpPr>
          <p:cNvPr id="238" name="Shape 238"/>
          <p:cNvSpPr/>
          <p:nvPr/>
        </p:nvSpPr>
        <p:spPr>
          <a:xfrm>
            <a:off x="559961" y="1122145"/>
            <a:ext cx="83439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57174" marR="0" indent="-257174" algn="l" defTabSz="1524000">
              <a:lnSpc>
                <a:spcPct val="150000"/>
              </a:lnSpc>
              <a:spcBef>
                <a:spcPts val="500"/>
              </a:spcBef>
              <a:buSzPct val="86000"/>
              <a:buFont typeface="Lucida Grande"/>
              <a:buChar char="‣"/>
              <a:defRPr sz="2700" u="sng">
                <a:latin typeface="Helvetica"/>
                <a:ea typeface="Helvetica"/>
                <a:cs typeface="Helvetica"/>
                <a:sym typeface="Helvetica"/>
                <a:hlinkClick r:id="rId5"/>
              </a:defRPr>
            </a:lvl1pPr>
          </a:lstStyle>
          <a:p>
            <a:pPr lvl="0">
              <a:defRPr sz="1800" u="none">
                <a:uFillTx/>
              </a:defRPr>
            </a:pPr>
            <a:r>
              <a:rPr sz="2700" u="sng">
                <a:uFill>
                  <a:solidFill/>
                </a:uFill>
                <a:hlinkClick r:id="rId5"/>
              </a:rPr>
              <a:t>https://github.com/ga-students/DAT-NYC-25</a:t>
            </a:r>
          </a:p>
        </p:txBody>
      </p:sp>
      <p:pic>
        <p:nvPicPr>
          <p:cNvPr id="239" name="github.png"/>
          <p:cNvPicPr/>
          <p:nvPr/>
        </p:nvPicPr>
        <p:blipFill>
          <a:blip r:embed="rId6">
            <a:extLst/>
          </a:blip>
          <a:srcRect r="10493" b="454"/>
          <a:stretch>
            <a:fillRect/>
          </a:stretch>
        </p:blipFill>
        <p:spPr>
          <a:xfrm>
            <a:off x="4703551" y="2421612"/>
            <a:ext cx="1940786" cy="1320801"/>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GA_23.jpg"/>
          <p:cNvPicPr/>
          <p:nvPr/>
        </p:nvPicPr>
        <p:blipFill>
          <a:blip r:embed="rId2">
            <a:extLst/>
          </a:blip>
          <a:srcRect t="54" b="54"/>
          <a:stretch>
            <a:fillRect/>
          </a:stretch>
        </p:blipFill>
        <p:spPr>
          <a:xfrm>
            <a:off x="220622" y="-82154"/>
            <a:ext cx="8921831" cy="5942079"/>
          </a:xfrm>
          <a:prstGeom prst="rect">
            <a:avLst/>
          </a:prstGeom>
          <a:ln w="12700">
            <a:miter lim="400000"/>
          </a:ln>
        </p:spPr>
      </p:pic>
      <p:sp>
        <p:nvSpPr>
          <p:cNvPr id="244" name="Shape 244"/>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45" name="Shape 245"/>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46" name="Shape 246"/>
          <p:cNvSpPr/>
          <p:nvPr/>
        </p:nvSpPr>
        <p:spPr>
          <a:xfrm>
            <a:off x="886062" y="764024"/>
            <a:ext cx="7590951" cy="17602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defRPr sz="7000" b="1" cap="all" spc="-140">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7000" b="1" cap="all" spc="-140">
                <a:solidFill>
                  <a:srgbClr val="FFFFFF"/>
                </a:solidFill>
                <a:uFill>
                  <a:solidFill>
                    <a:srgbClr val="FFFFFF"/>
                  </a:solidFill>
                </a:uFill>
              </a:rPr>
              <a:t>ROAD TO SUCCESS</a:t>
            </a:r>
          </a:p>
        </p:txBody>
      </p:sp>
      <p:pic>
        <p:nvPicPr>
          <p:cNvPr id="247" name="GA_secondary_cog_bw_rev.pdf"/>
          <p:cNvPicPr/>
          <p:nvPr/>
        </p:nvPicPr>
        <p:blipFill>
          <a:blip r:embed="rId3">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847569" y="525780"/>
            <a:ext cx="6414516" cy="370260"/>
          </a:xfrm>
          <a:prstGeom prst="rect">
            <a:avLst/>
          </a:prstGeom>
          <a:ln w="12700">
            <a:miter lim="400000"/>
          </a:ln>
          <a:extLst>
            <a:ext uri="{C572A759-6A51-4108-AA02-DFA0A04FC94B}">
              <ma14:wrappingTextBoxFlag xmlns:ma14="http://schemas.microsoft.com/office/mac/drawingml/2011/main" val="1"/>
            </a:ext>
          </a:extLst>
        </p:spPr>
        <p:txBody>
          <a:bodyPr lIns="20029" tIns="20029" rIns="20029" bIns="20029">
            <a:spAutoFit/>
          </a:bodyPr>
          <a:lstStyle>
            <a:lvl1pPr marL="0" marR="0" algn="l" defTabSz="1155700">
              <a:lnSpc>
                <a:spcPct val="60000"/>
              </a:lnSpc>
              <a:buFont typeface="Lucida Grande"/>
              <a:defRPr sz="2200" b="1" spc="-44">
                <a:uFillTx/>
                <a:latin typeface="Helvetica-Bold"/>
                <a:ea typeface="Helvetica-Bold"/>
                <a:cs typeface="Helvetica-Bold"/>
                <a:sym typeface="Helvetica-Bold"/>
              </a:defRPr>
            </a:lvl1pPr>
          </a:lstStyle>
          <a:p>
            <a:pPr lvl="0">
              <a:defRPr sz="1800" b="0" spc="0"/>
            </a:pPr>
            <a:r>
              <a:rPr sz="2200" b="1" spc="-44"/>
              <a:t>EMOTIONAL CYCLE OF CHANGE</a:t>
            </a:r>
          </a:p>
        </p:txBody>
      </p:sp>
      <p:pic>
        <p:nvPicPr>
          <p:cNvPr id="250" name="droppedImage.pdf"/>
          <p:cNvPicPr/>
          <p:nvPr/>
        </p:nvPicPr>
        <p:blipFill>
          <a:blip r:embed="rId3">
            <a:extLst/>
          </a:blip>
          <a:stretch>
            <a:fillRect/>
          </a:stretch>
        </p:blipFill>
        <p:spPr>
          <a:xfrm>
            <a:off x="1889376" y="1085793"/>
            <a:ext cx="5406040" cy="3921636"/>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nvSpPr>
        <p:spPr>
          <a:xfrm>
            <a:off x="902493" y="1265158"/>
            <a:ext cx="7447952" cy="5067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2500312">
              <a:lnSpc>
                <a:spcPct val="110000"/>
              </a:lnSpc>
              <a:spcBef>
                <a:spcPts val="500"/>
              </a:spcBef>
              <a:buFont typeface="Lucida Grande"/>
              <a:defRPr sz="1600">
                <a:latin typeface="Helvetica"/>
                <a:ea typeface="Helvetica"/>
                <a:cs typeface="Helvetica"/>
                <a:sym typeface="Helvetica"/>
              </a:defRPr>
            </a:lvl1pPr>
          </a:lstStyle>
          <a:p>
            <a:pPr lvl="0">
              <a:defRPr sz="1800">
                <a:uFillTx/>
              </a:defRPr>
            </a:pPr>
            <a:r>
              <a:rPr sz="1600">
                <a:uFill>
                  <a:solidFill/>
                </a:uFill>
              </a:rPr>
              <a:t>As a self directed program, we view students as a crucial part of the skill acquisition process. </a:t>
            </a:r>
          </a:p>
        </p:txBody>
      </p:sp>
      <p:pic>
        <p:nvPicPr>
          <p:cNvPr id="255" name="GA_secondary_cog_bw.pdf"/>
          <p:cNvPicPr/>
          <p:nvPr/>
        </p:nvPicPr>
        <p:blipFill>
          <a:blip r:embed="rId3">
            <a:extLst/>
          </a:blip>
          <a:stretch>
            <a:fillRect/>
          </a:stretch>
        </p:blipFill>
        <p:spPr>
          <a:xfrm>
            <a:off x="8271629" y="4904541"/>
            <a:ext cx="215136" cy="213599"/>
          </a:xfrm>
          <a:prstGeom prst="rect">
            <a:avLst/>
          </a:prstGeom>
          <a:ln w="12700">
            <a:miter lim="400000"/>
          </a:ln>
        </p:spPr>
      </p:pic>
      <p:sp>
        <p:nvSpPr>
          <p:cNvPr id="256" name="Shape 256"/>
          <p:cNvSpPr/>
          <p:nvPr/>
        </p:nvSpPr>
        <p:spPr>
          <a:xfrm>
            <a:off x="894278" y="707913"/>
            <a:ext cx="7599165"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2500312">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Student Responsibility</a:t>
            </a:r>
          </a:p>
        </p:txBody>
      </p:sp>
      <p:graphicFrame>
        <p:nvGraphicFramePr>
          <p:cNvPr id="257" name="Table 257"/>
          <p:cNvGraphicFramePr/>
          <p:nvPr/>
        </p:nvGraphicFramePr>
        <p:xfrm>
          <a:off x="2797115" y="2477057"/>
          <a:ext cx="3861436" cy="1828241"/>
        </p:xfrm>
        <a:graphic>
          <a:graphicData uri="http://schemas.openxmlformats.org/drawingml/2006/table">
            <a:tbl>
              <a:tblPr bandRow="1">
                <a:tableStyleId>{8F44A2F1-9E1F-4B54-A3A2-5F16C0AD49E2}</a:tableStyleId>
              </a:tblPr>
              <a:tblGrid>
                <a:gridCol w="1874760"/>
                <a:gridCol w="228600"/>
                <a:gridCol w="1758076"/>
              </a:tblGrid>
              <a:tr h="230211">
                <a:tc rowSpan="2">
                  <a:txBody>
                    <a:bodyPr/>
                    <a:lstStyle/>
                    <a:p>
                      <a:pPr lvl="0" defTabSz="1435100">
                        <a:lnSpc>
                          <a:spcPct val="65000"/>
                        </a:lnSpc>
                        <a:defRPr sz="1800">
                          <a:solidFill>
                            <a:srgbClr val="000000"/>
                          </a:solidFill>
                          <a:uFillTx/>
                        </a:defRPr>
                      </a:pPr>
                      <a:r>
                        <a:rPr sz="1100" b="1" spc="-22">
                          <a:solidFill>
                            <a:srgbClr val="FFFFFF"/>
                          </a:solidFill>
                          <a:uFill>
                            <a:solidFill/>
                          </a:uFill>
                          <a:latin typeface="Helvetica-Bold"/>
                          <a:ea typeface="Helvetica-Bold"/>
                          <a:cs typeface="Helvetica-Bold"/>
                        </a:rPr>
                        <a:t>GA</a:t>
                      </a:r>
                    </a:p>
                  </a:txBody>
                  <a:tcPr marL="101600" marR="101600" marT="101600" marB="101600" anchor="b" horzOverflow="overflow">
                    <a:lnL w="0">
                      <a:miter lim="400000"/>
                    </a:lnL>
                    <a:lnR w="0">
                      <a:miter lim="400000"/>
                    </a:lnR>
                    <a:lnT w="0">
                      <a:miter lim="400000"/>
                    </a:lnT>
                    <a:lnB w="0">
                      <a:miter lim="400000"/>
                    </a:lnB>
                    <a:solidFill>
                      <a:srgbClr val="ED332F"/>
                    </a:solidFill>
                  </a:tcPr>
                </a:tc>
                <a:tc>
                  <a:txBody>
                    <a:bodyPr/>
                    <a:lstStyle/>
                    <a:p>
                      <a:pPr lvl="0" algn="l" defTabSz="1435100">
                        <a:lnSpc>
                          <a:spcPct val="65000"/>
                        </a:lnSpc>
                        <a:defRPr sz="1100" b="1" spc="-22">
                          <a:solidFill>
                            <a:srgbClr val="000000"/>
                          </a:solidFill>
                          <a:latin typeface="Helvetica-Bold"/>
                          <a:ea typeface="Helvetica-Bold"/>
                          <a:cs typeface="Helvetica-Bold"/>
                        </a:defRPr>
                      </a:pPr>
                      <a:endParaRPr/>
                    </a:p>
                  </a:txBody>
                  <a:tcPr marL="101600" marR="101600" marT="101600" marB="101600" anchor="b" horzOverflow="overflow">
                    <a:lnL w="0">
                      <a:miter lim="400000"/>
                    </a:lnL>
                    <a:lnR w="0">
                      <a:miter lim="400000"/>
                    </a:lnR>
                    <a:lnT w="0">
                      <a:miter lim="400000"/>
                    </a:lnT>
                    <a:lnB w="0">
                      <a:miter lim="400000"/>
                    </a:lnB>
                    <a:solidFill>
                      <a:srgbClr val="FFFFFF"/>
                    </a:solidFill>
                  </a:tcPr>
                </a:tc>
                <a:tc rowSpan="2">
                  <a:txBody>
                    <a:bodyPr/>
                    <a:lstStyle/>
                    <a:p>
                      <a:pPr lvl="0" defTabSz="1435100">
                        <a:lnSpc>
                          <a:spcPct val="65000"/>
                        </a:lnSpc>
                        <a:defRPr sz="1800">
                          <a:solidFill>
                            <a:srgbClr val="000000"/>
                          </a:solidFill>
                          <a:uFillTx/>
                        </a:defRPr>
                      </a:pPr>
                      <a:r>
                        <a:rPr sz="1100" b="1" spc="-22">
                          <a:solidFill>
                            <a:srgbClr val="FFFFFF"/>
                          </a:solidFill>
                          <a:uFill>
                            <a:solidFill/>
                          </a:uFill>
                          <a:latin typeface="Helvetica-Bold"/>
                          <a:ea typeface="Helvetica-Bold"/>
                          <a:cs typeface="Helvetica-Bold"/>
                        </a:rPr>
                        <a:t>YOU</a:t>
                      </a:r>
                    </a:p>
                  </a:txBody>
                  <a:tcPr marL="101600" marR="101600" marT="101600" marB="101600" anchor="b" horzOverflow="overflow">
                    <a:lnL w="0">
                      <a:miter lim="400000"/>
                    </a:lnL>
                    <a:lnR w="0">
                      <a:miter lim="400000"/>
                    </a:lnR>
                    <a:lnT w="0">
                      <a:miter lim="400000"/>
                    </a:lnT>
                    <a:lnB w="0">
                      <a:miter lim="400000"/>
                    </a:lnB>
                    <a:solidFill>
                      <a:srgbClr val="FFDF00"/>
                    </a:solidFill>
                  </a:tcPr>
                </a:tc>
              </a:tr>
              <a:tr h="0">
                <a:tc vMerge="1">
                  <a:txBody>
                    <a:bodyPr/>
                    <a:lstStyle/>
                    <a:p>
                      <a:endParaRPr lang="en-US"/>
                    </a:p>
                  </a:txBody>
                  <a:tcPr/>
                </a:tc>
                <a:tc>
                  <a:txBody>
                    <a:bodyPr/>
                    <a:lstStyle/>
                    <a:p>
                      <a:pPr lvl="0" algn="l" defTabSz="1435100">
                        <a:lnSpc>
                          <a:spcPct val="65000"/>
                        </a:lnSpc>
                        <a:defRPr sz="1200" b="1" spc="-24">
                          <a:solidFill>
                            <a:srgbClr val="20CBC9">
                              <a:alpha val="40000"/>
                            </a:srgbClr>
                          </a:solidFill>
                          <a:latin typeface="Helvetica-Bold"/>
                          <a:ea typeface="Helvetica-Bold"/>
                          <a:cs typeface="Helvetica-Bold"/>
                        </a:defRPr>
                      </a:pPr>
                      <a:endParaRPr/>
                    </a:p>
                  </a:txBody>
                  <a:tcPr marL="101600" marR="101600" marT="101600" marB="101600" horzOverflow="overflow">
                    <a:lnL w="0">
                      <a:miter lim="400000"/>
                    </a:lnL>
                    <a:lnR w="0">
                      <a:miter lim="400000"/>
                    </a:lnR>
                    <a:lnT w="0">
                      <a:miter lim="400000"/>
                    </a:lnT>
                    <a:lnB w="0">
                      <a:miter lim="400000"/>
                    </a:lnB>
                    <a:solidFill>
                      <a:srgbClr val="FFFFFF"/>
                    </a:solidFill>
                  </a:tcPr>
                </a:tc>
                <a:tc vMerge="1">
                  <a:txBody>
                    <a:bodyPr/>
                    <a:lstStyle/>
                    <a:p>
                      <a:endParaRPr lang="en-US"/>
                    </a:p>
                  </a:txBody>
                  <a:tcPr/>
                </a:tc>
              </a:tr>
              <a:tr h="1194003">
                <a:tc>
                  <a:txBody>
                    <a:bodyPr/>
                    <a:lstStyle/>
                    <a:p>
                      <a:pPr lvl="0" defTabSz="914400">
                        <a:defRPr sz="1800">
                          <a:solidFill>
                            <a:srgbClr val="000000"/>
                          </a:solidFill>
                          <a:uFillTx/>
                        </a:defRPr>
                      </a:pPr>
                      <a:r>
                        <a:rPr sz="4200" b="1" u="sng" spc="-168">
                          <a:solidFill>
                            <a:srgbClr val="FFFFFF"/>
                          </a:solidFill>
                          <a:latin typeface="Helvetica-Bold"/>
                          <a:ea typeface="Helvetica-Bold"/>
                          <a:cs typeface="Helvetica-Bold"/>
                        </a:rPr>
                        <a:t>5</a:t>
                      </a:r>
                      <a:r>
                        <a:rPr sz="4200" b="1" u="sng" spc="-42">
                          <a:solidFill>
                            <a:srgbClr val="FFFFFF"/>
                          </a:solidFill>
                          <a:latin typeface="Helvetica-Bold"/>
                          <a:ea typeface="Helvetica-Bold"/>
                          <a:cs typeface="Helvetica-Bold"/>
                        </a:rPr>
                        <a:t>0</a:t>
                      </a:r>
                      <a:r>
                        <a:rPr sz="4200" b="1" u="sng" spc="-168">
                          <a:solidFill>
                            <a:srgbClr val="FFFFFF"/>
                          </a:solidFill>
                          <a:latin typeface="Helvetica-Bold"/>
                          <a:ea typeface="Helvetica-Bold"/>
                          <a:cs typeface="Helvetica-Bold"/>
                        </a:rPr>
                        <a:t>%</a:t>
                      </a:r>
                    </a:p>
                  </a:txBody>
                  <a:tcPr marL="101600" marR="101600" marT="101600" marB="101600" anchor="ctr" horzOverflow="overflow">
                    <a:lnL w="0">
                      <a:miter lim="400000"/>
                    </a:lnL>
                    <a:lnR w="0">
                      <a:miter lim="400000"/>
                    </a:lnR>
                    <a:lnT w="0">
                      <a:miter lim="400000"/>
                    </a:lnT>
                    <a:lnB w="0">
                      <a:miter lim="400000"/>
                    </a:lnB>
                    <a:solidFill>
                      <a:srgbClr val="ED332F"/>
                    </a:solidFill>
                  </a:tcPr>
                </a:tc>
                <a:tc>
                  <a:txBody>
                    <a:bodyPr/>
                    <a:lstStyle/>
                    <a:p>
                      <a:pPr lvl="0" algn="l" defTabSz="914400">
                        <a:defRPr sz="4200" b="1" spc="-42">
                          <a:solidFill>
                            <a:srgbClr val="000000"/>
                          </a:solidFill>
                          <a:uFillTx/>
                          <a:latin typeface="Helvetica-Bold"/>
                          <a:ea typeface="Helvetica-Bold"/>
                          <a:cs typeface="Helvetica-Bold"/>
                        </a:defRPr>
                      </a:pPr>
                      <a:endParaRPr/>
                    </a:p>
                  </a:txBody>
                  <a:tcPr marL="101600" marR="101600" marT="101600" marB="101600" anchor="ctr" horzOverflow="overflow">
                    <a:lnL w="0">
                      <a:miter lim="400000"/>
                    </a:lnL>
                    <a:lnR w="0">
                      <a:miter lim="400000"/>
                    </a:lnR>
                    <a:lnT w="0">
                      <a:miter lim="400000"/>
                    </a:lnT>
                    <a:lnB w="0">
                      <a:miter lim="400000"/>
                    </a:lnB>
                    <a:solidFill>
                      <a:srgbClr val="FFFFFF"/>
                    </a:solidFill>
                  </a:tcPr>
                </a:tc>
                <a:tc>
                  <a:txBody>
                    <a:bodyPr/>
                    <a:lstStyle/>
                    <a:p>
                      <a:pPr lvl="0" defTabSz="914400">
                        <a:defRPr sz="1800">
                          <a:solidFill>
                            <a:srgbClr val="000000"/>
                          </a:solidFill>
                          <a:uFillTx/>
                        </a:defRPr>
                      </a:pPr>
                      <a:r>
                        <a:rPr sz="4200" b="1" u="sng" spc="-168">
                          <a:solidFill>
                            <a:srgbClr val="FFFFFF"/>
                          </a:solidFill>
                          <a:latin typeface="Helvetica-Bold"/>
                          <a:ea typeface="Helvetica-Bold"/>
                          <a:cs typeface="Helvetica-Bold"/>
                        </a:rPr>
                        <a:t>5</a:t>
                      </a:r>
                      <a:r>
                        <a:rPr sz="4200" b="1" u="sng" spc="-42">
                          <a:solidFill>
                            <a:srgbClr val="FFFFFF"/>
                          </a:solidFill>
                          <a:latin typeface="Helvetica-Bold"/>
                          <a:ea typeface="Helvetica-Bold"/>
                          <a:cs typeface="Helvetica-Bold"/>
                        </a:rPr>
                        <a:t>0</a:t>
                      </a:r>
                      <a:r>
                        <a:rPr sz="4200" b="1" u="sng" spc="-168">
                          <a:solidFill>
                            <a:srgbClr val="FFFFFF"/>
                          </a:solidFill>
                          <a:latin typeface="Helvetica-Bold"/>
                          <a:ea typeface="Helvetica-Bold"/>
                          <a:cs typeface="Helvetica-Bold"/>
                        </a:rPr>
                        <a:t>%</a:t>
                      </a:r>
                    </a:p>
                  </a:txBody>
                  <a:tcPr marL="101600" marR="101600" marT="101600" marB="101600" anchor="ctr" horzOverflow="overflow">
                    <a:lnL w="0">
                      <a:miter lim="400000"/>
                    </a:lnL>
                    <a:lnR w="0">
                      <a:miter lim="400000"/>
                    </a:lnR>
                    <a:lnT w="0">
                      <a:miter lim="400000"/>
                    </a:lnT>
                    <a:lnB w="0">
                      <a:miter lim="400000"/>
                    </a:lnB>
                    <a:solidFill>
                      <a:srgbClr val="FFDC00"/>
                    </a:solidFill>
                  </a:tcPr>
                </a:tc>
              </a:tr>
            </a:tbl>
          </a:graphicData>
        </a:graphic>
      </p:graphicFrame>
      <p:sp>
        <p:nvSpPr>
          <p:cNvPr id="258" name="Shape 258"/>
          <p:cNvSpPr/>
          <p:nvPr/>
        </p:nvSpPr>
        <p:spPr>
          <a:xfrm>
            <a:off x="2734679" y="2804707"/>
            <a:ext cx="3918363" cy="1"/>
          </a:xfrm>
          <a:prstGeom prst="line">
            <a:avLst/>
          </a:prstGeom>
          <a:ln w="254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nvSpPr>
        <p:spPr>
          <a:xfrm>
            <a:off x="3091378" y="1038113"/>
            <a:ext cx="3594448" cy="292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900">
                <a:latin typeface="Helvetica"/>
                <a:ea typeface="Helvetica"/>
                <a:cs typeface="Helvetica"/>
                <a:sym typeface="Helvetica"/>
              </a:defRPr>
            </a:lvl1pPr>
          </a:lstStyle>
          <a:p>
            <a:pPr lvl="0">
              <a:defRPr sz="1800">
                <a:uFillTx/>
              </a:defRPr>
            </a:pPr>
            <a:r>
              <a:rPr sz="1900">
                <a:uFill>
                  <a:solidFill/>
                </a:uFill>
              </a:rPr>
              <a:t>GA Graduation Requirements</a:t>
            </a:r>
          </a:p>
        </p:txBody>
      </p:sp>
      <p:pic>
        <p:nvPicPr>
          <p:cNvPr id="263"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264" name="Shape 264"/>
          <p:cNvSpPr/>
          <p:nvPr/>
        </p:nvSpPr>
        <p:spPr>
          <a:xfrm>
            <a:off x="933493"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5" name="Shape 265"/>
          <p:cNvSpPr/>
          <p:nvPr/>
        </p:nvSpPr>
        <p:spPr>
          <a:xfrm>
            <a:off x="2889271"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BE8DB"/>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6" name="Shape 266"/>
          <p:cNvSpPr/>
          <p:nvPr/>
        </p:nvSpPr>
        <p:spPr>
          <a:xfrm>
            <a:off x="4845049" y="1513259"/>
            <a:ext cx="1653401" cy="1653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D532"/>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7" name="Shape 267"/>
          <p:cNvSpPr/>
          <p:nvPr/>
        </p:nvSpPr>
        <p:spPr>
          <a:xfrm>
            <a:off x="6791938" y="1485308"/>
            <a:ext cx="1671180" cy="16711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B3B"/>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68" name="Shape 268"/>
          <p:cNvSpPr/>
          <p:nvPr/>
        </p:nvSpPr>
        <p:spPr>
          <a:xfrm>
            <a:off x="2880382" y="2010983"/>
            <a:ext cx="1671179" cy="657952"/>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uFill>
                  <a:solidFill/>
                </a:uFill>
                <a:latin typeface="Helvetica-Bold"/>
                <a:ea typeface="Helvetica-Bold"/>
                <a:cs typeface="Helvetica-Bold"/>
                <a:sym typeface="Helvetica-Bold"/>
              </a:rPr>
              <a:t>ATTENDANCE</a:t>
            </a:r>
          </a:p>
          <a:p>
            <a:pPr marL="0" marR="0" lvl="0" defTabSz="1435100">
              <a:lnSpc>
                <a:spcPct val="65000"/>
              </a:lnSpc>
              <a:defRPr sz="1800">
                <a:uFillTx/>
              </a:defRPr>
            </a:pPr>
            <a:endParaRPr sz="1100" b="1" spc="-22">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uFill>
                  <a:solidFill/>
                </a:uFill>
                <a:latin typeface="Helvetica-Bold"/>
                <a:ea typeface="Helvetica-Bold"/>
                <a:cs typeface="Helvetica-Bold"/>
                <a:sym typeface="Helvetica-Bold"/>
              </a:rPr>
              <a:t>(MISS NO MORE THAN 2 CLASSES)</a:t>
            </a:r>
          </a:p>
        </p:txBody>
      </p:sp>
      <p:sp>
        <p:nvSpPr>
          <p:cNvPr id="269" name="Shape 269"/>
          <p:cNvSpPr/>
          <p:nvPr/>
        </p:nvSpPr>
        <p:spPr>
          <a:xfrm>
            <a:off x="4836160" y="2071447"/>
            <a:ext cx="1671179" cy="537025"/>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0000"/>
              </a:lnSpc>
              <a:defRPr sz="1800">
                <a:uFillTx/>
              </a:defRPr>
            </a:pPr>
            <a:r>
              <a:rPr b="1" spc="-36">
                <a:uFill>
                  <a:solidFill/>
                </a:uFill>
                <a:latin typeface="Helvetica-Bold"/>
                <a:ea typeface="Helvetica-Bold"/>
                <a:cs typeface="Helvetica-Bold"/>
                <a:sym typeface="Helvetica-Bold"/>
              </a:rPr>
              <a:t>FINAL </a:t>
            </a:r>
            <a:br>
              <a:rPr b="1" spc="-36">
                <a:uFill>
                  <a:solidFill/>
                </a:uFill>
                <a:latin typeface="Helvetica-Bold"/>
                <a:ea typeface="Helvetica-Bold"/>
                <a:cs typeface="Helvetica-Bold"/>
                <a:sym typeface="Helvetica-Bold"/>
              </a:rPr>
            </a:br>
            <a:r>
              <a:rPr b="1" spc="-36">
                <a:uFill>
                  <a:solidFill/>
                </a:uFill>
                <a:latin typeface="Helvetica-Bold"/>
                <a:ea typeface="Helvetica-Bold"/>
                <a:cs typeface="Helvetica-Bold"/>
                <a:sym typeface="Helvetica-Bold"/>
              </a:rPr>
              <a:t>PROJECT</a:t>
            </a:r>
          </a:p>
        </p:txBody>
      </p:sp>
      <p:sp>
        <p:nvSpPr>
          <p:cNvPr id="270" name="Shape 270"/>
          <p:cNvSpPr/>
          <p:nvPr/>
        </p:nvSpPr>
        <p:spPr>
          <a:xfrm>
            <a:off x="6626838" y="1911982"/>
            <a:ext cx="2032001" cy="1028701"/>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COMMUNITY</a:t>
            </a:r>
          </a:p>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
            </a:r>
            <a:br>
              <a:rPr b="1" spc="-36">
                <a:solidFill>
                  <a:srgbClr val="FFFFFF"/>
                </a:solidFill>
                <a:uFill>
                  <a:solidFill/>
                </a:uFill>
                <a:latin typeface="Helvetica-Bold"/>
                <a:ea typeface="Helvetica-Bold"/>
                <a:cs typeface="Helvetica-Bold"/>
                <a:sym typeface="Helvetica-Bold"/>
              </a:rPr>
            </a:br>
            <a:r>
              <a:rPr b="1" spc="-36">
                <a:solidFill>
                  <a:srgbClr val="FFFFFF"/>
                </a:solidFill>
                <a:uFill>
                  <a:solidFill/>
                </a:uFill>
                <a:latin typeface="Helvetica-Bold"/>
                <a:ea typeface="Helvetica-Bold"/>
                <a:cs typeface="Helvetica-Bold"/>
                <a:sym typeface="Helvetica-Bold"/>
              </a:rPr>
              <a:t>ENGAGEMENT</a:t>
            </a:r>
          </a:p>
        </p:txBody>
      </p:sp>
      <p:sp>
        <p:nvSpPr>
          <p:cNvPr id="271" name="Shape 271"/>
          <p:cNvSpPr/>
          <p:nvPr/>
        </p:nvSpPr>
        <p:spPr>
          <a:xfrm>
            <a:off x="924604" y="2010983"/>
            <a:ext cx="1671179" cy="657952"/>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b="1" spc="-36">
                <a:solidFill>
                  <a:srgbClr val="FFFFFF"/>
                </a:solidFill>
                <a:uFill>
                  <a:solidFill/>
                </a:uFill>
                <a:latin typeface="Helvetica-Bold"/>
                <a:ea typeface="Helvetica-Bold"/>
                <a:cs typeface="Helvetica-Bold"/>
                <a:sym typeface="Helvetica-Bold"/>
              </a:rPr>
              <a:t>HOMEWORK</a:t>
            </a:r>
          </a:p>
          <a:p>
            <a:pPr marL="0" marR="0" lvl="0" defTabSz="1435100">
              <a:lnSpc>
                <a:spcPct val="65000"/>
              </a:lnSpc>
              <a:defRPr sz="1800">
                <a:uFillTx/>
              </a:defRPr>
            </a:pPr>
            <a:endParaRPr sz="1100" b="1" spc="-22">
              <a:solidFill>
                <a:srgbClr val="FFFFFF"/>
              </a:solidFill>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(COMPLETE 80% OF </a:t>
            </a: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HOMEWORK/LABS)</a:t>
            </a:r>
          </a:p>
        </p:txBody>
      </p:sp>
      <p:sp>
        <p:nvSpPr>
          <p:cNvPr id="272" name="Shape 272"/>
          <p:cNvSpPr/>
          <p:nvPr/>
        </p:nvSpPr>
        <p:spPr>
          <a:xfrm>
            <a:off x="6888701" y="2149804"/>
            <a:ext cx="1477654" cy="192724"/>
          </a:xfrm>
          <a:prstGeom prst="rect">
            <a:avLst/>
          </a:prstGeom>
          <a:ln w="12700">
            <a:miter lim="400000"/>
          </a:ln>
          <a:extLst>
            <a:ext uri="{C572A759-6A51-4108-AA02-DFA0A04FC94B}">
              <ma14:wrappingTextBoxFlag xmlns:ma14="http://schemas.microsoft.com/office/mac/drawingml/2011/main" val="1"/>
            </a:ext>
          </a:extLst>
        </p:spPr>
        <p:txBody>
          <a:bodyPr wrap="none" lIns="32861" tIns="32861" rIns="32861" bIns="32861" anchor="ctr">
            <a:spAutoFit/>
          </a:bodyPr>
          <a:lstStyle>
            <a:lvl1pPr marL="0" marR="0" defTabSz="1435100">
              <a:lnSpc>
                <a:spcPct val="65000"/>
              </a:lnSpc>
              <a:defRPr sz="800" b="1" spc="-16">
                <a:solidFill>
                  <a:srgbClr val="FFFFFF"/>
                </a:solidFill>
                <a:latin typeface="Helvetica-Bold"/>
                <a:ea typeface="Helvetica-Bold"/>
                <a:cs typeface="Helvetica-Bold"/>
                <a:sym typeface="Helvetica-Bold"/>
              </a:defRPr>
            </a:lvl1pPr>
          </a:lstStyle>
          <a:p>
            <a:pPr lvl="0">
              <a:defRPr sz="1800" b="0" spc="0">
                <a:solidFill>
                  <a:srgbClr val="000000"/>
                </a:solidFill>
                <a:uFillTx/>
              </a:defRPr>
            </a:pPr>
            <a:r>
              <a:rPr sz="800" b="1" spc="-16">
                <a:solidFill>
                  <a:srgbClr val="FFFFFF"/>
                </a:solidFill>
                <a:uFill>
                  <a:solidFill/>
                </a:uFill>
              </a:rPr>
              <a:t>PARTICIPATION + FEEDBACK</a:t>
            </a:r>
          </a:p>
        </p:txBody>
      </p:sp>
      <p:sp>
        <p:nvSpPr>
          <p:cNvPr id="273" name="Shape 273"/>
          <p:cNvSpPr/>
          <p:nvPr/>
        </p:nvSpPr>
        <p:spPr>
          <a:xfrm>
            <a:off x="1228242" y="3683237"/>
            <a:ext cx="7599165"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110000"/>
              </a:lnSpc>
              <a:buFont typeface="Lucida Grande"/>
              <a:defRPr sz="1800">
                <a:uFillTx/>
              </a:defRPr>
            </a:pPr>
            <a:endParaRPr sz="1200">
              <a:uFill>
                <a:solidFill/>
              </a:uFill>
              <a:latin typeface="Helvetica"/>
              <a:ea typeface="Helvetica"/>
              <a:cs typeface="Helvetica"/>
              <a:sym typeface="Helvetica"/>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76" name="Shape 276"/>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pic>
        <p:nvPicPr>
          <p:cNvPr id="277" name="GA_secondary_cog_bw.pdf"/>
          <p:cNvPicPr/>
          <p:nvPr/>
        </p:nvPicPr>
        <p:blipFill>
          <a:blip r:embed="rId3">
            <a:extLst/>
          </a:blip>
          <a:stretch>
            <a:fillRect/>
          </a:stretch>
        </p:blipFill>
        <p:spPr>
          <a:xfrm>
            <a:off x="8271629" y="4904541"/>
            <a:ext cx="215136" cy="213599"/>
          </a:xfrm>
          <a:prstGeom prst="rect">
            <a:avLst/>
          </a:prstGeom>
          <a:ln w="12700">
            <a:miter lim="400000"/>
          </a:ln>
        </p:spPr>
      </p:pic>
      <p:sp>
        <p:nvSpPr>
          <p:cNvPr id="278" name="Shape 278"/>
          <p:cNvSpPr/>
          <p:nvPr/>
        </p:nvSpPr>
        <p:spPr>
          <a:xfrm>
            <a:off x="894278" y="707913"/>
            <a:ext cx="7599165"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Forever and ever</a:t>
            </a:r>
          </a:p>
        </p:txBody>
      </p:sp>
      <p:grpSp>
        <p:nvGrpSpPr>
          <p:cNvPr id="282" name="Group 282"/>
          <p:cNvGrpSpPr/>
          <p:nvPr/>
        </p:nvGrpSpPr>
        <p:grpSpPr>
          <a:xfrm>
            <a:off x="176177" y="1182734"/>
            <a:ext cx="6843901" cy="2067762"/>
            <a:chOff x="0" y="0"/>
            <a:chExt cx="6843900" cy="2067760"/>
          </a:xfrm>
        </p:grpSpPr>
        <p:sp>
          <p:nvSpPr>
            <p:cNvPr id="279" name="Shape 279"/>
            <p:cNvSpPr/>
            <p:nvPr/>
          </p:nvSpPr>
          <p:spPr>
            <a:xfrm>
              <a:off x="0" y="34374"/>
              <a:ext cx="2033387" cy="203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80" name="Shape 280"/>
            <p:cNvSpPr/>
            <p:nvPr/>
          </p:nvSpPr>
          <p:spPr>
            <a:xfrm>
              <a:off x="4810514" y="34374"/>
              <a:ext cx="2033387" cy="203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ED532"/>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81" name="Shape 281"/>
            <p:cNvSpPr/>
            <p:nvPr/>
          </p:nvSpPr>
          <p:spPr>
            <a:xfrm>
              <a:off x="2394324" y="0"/>
              <a:ext cx="2055252" cy="2055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C2B3B"/>
            </a:solidFill>
            <a:ln w="3175" cap="flat">
              <a:noFill/>
              <a:miter lim="400000"/>
            </a:ln>
            <a:effectLst/>
          </p:spPr>
          <p:txBody>
            <a:bodyPr wrap="square" lIns="32861" tIns="32861" rIns="32861" bIns="32861" numCol="1" anchor="ctr">
              <a:noAutofit/>
            </a:bodyP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grpSp>
      <p:sp>
        <p:nvSpPr>
          <p:cNvPr id="283" name="Shape 283"/>
          <p:cNvSpPr/>
          <p:nvPr/>
        </p:nvSpPr>
        <p:spPr>
          <a:xfrm>
            <a:off x="313575" y="1731865"/>
            <a:ext cx="1671179" cy="11262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300" b="1" spc="-45">
                <a:solidFill>
                  <a:srgbClr val="FFFFFF"/>
                </a:solidFill>
                <a:uFill>
                  <a:solidFill/>
                </a:uFill>
                <a:latin typeface="Helvetica-Bold"/>
                <a:ea typeface="Helvetica-Bold"/>
                <a:cs typeface="Helvetica-Bold"/>
                <a:sym typeface="Helvetica-Bold"/>
              </a:rPr>
              <a:t>BUILD YOUR</a:t>
            </a:r>
          </a:p>
          <a:p>
            <a:pPr marL="0" marR="0" lvl="0" defTabSz="1435100">
              <a:lnSpc>
                <a:spcPct val="70000"/>
              </a:lnSpc>
              <a:defRPr sz="1800">
                <a:uFillTx/>
              </a:defRPr>
            </a:pPr>
            <a:r>
              <a:rPr sz="2300" b="1" spc="-45">
                <a:solidFill>
                  <a:srgbClr val="FFFFFF"/>
                </a:solidFill>
                <a:uFill>
                  <a:solidFill/>
                </a:uFill>
                <a:latin typeface="Helvetica-Bold"/>
                <a:ea typeface="Helvetica-Bold"/>
                <a:cs typeface="Helvetica-Bold"/>
                <a:sym typeface="Helvetica-Bold"/>
              </a:rPr>
              <a:t>NETWORK</a:t>
            </a:r>
          </a:p>
        </p:txBody>
      </p:sp>
      <p:sp>
        <p:nvSpPr>
          <p:cNvPr id="284" name="Shape 284"/>
          <p:cNvSpPr/>
          <p:nvPr/>
        </p:nvSpPr>
        <p:spPr>
          <a:xfrm>
            <a:off x="2457818" y="1719165"/>
            <a:ext cx="2273301" cy="11643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000" b="1" spc="-39">
                <a:solidFill>
                  <a:srgbClr val="FFFFFF"/>
                </a:solidFill>
                <a:uFill>
                  <a:solidFill/>
                </a:uFill>
                <a:latin typeface="Helvetica-Bold"/>
                <a:ea typeface="Helvetica-Bold"/>
                <a:cs typeface="Helvetica-Bold"/>
                <a:sym typeface="Helvetica-Bold"/>
              </a:rPr>
              <a:t>FIND</a:t>
            </a:r>
          </a:p>
          <a:p>
            <a:pPr marL="0" marR="0" lvl="0" defTabSz="1435100">
              <a:lnSpc>
                <a:spcPct val="70000"/>
              </a:lnSpc>
              <a:defRPr sz="1800">
                <a:uFillTx/>
              </a:defRPr>
            </a:pPr>
            <a:r>
              <a:rPr sz="2000" b="1" spc="-39">
                <a:solidFill>
                  <a:srgbClr val="FFFFFF"/>
                </a:solidFill>
                <a:uFill>
                  <a:solidFill/>
                </a:uFill>
                <a:latin typeface="Helvetica-Bold"/>
                <a:ea typeface="Helvetica-Bold"/>
                <a:cs typeface="Helvetica-Bold"/>
                <a:sym typeface="Helvetica-Bold"/>
              </a:rPr>
              <a:t>OPPORTUNITIES</a:t>
            </a:r>
          </a:p>
        </p:txBody>
      </p:sp>
      <p:sp>
        <p:nvSpPr>
          <p:cNvPr id="285" name="Shape 285"/>
          <p:cNvSpPr/>
          <p:nvPr/>
        </p:nvSpPr>
        <p:spPr>
          <a:xfrm>
            <a:off x="5111408" y="1744565"/>
            <a:ext cx="1823420" cy="1126297"/>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70000"/>
              </a:lnSpc>
              <a:defRPr sz="1800">
                <a:uFillTx/>
              </a:defRPr>
            </a:pPr>
            <a:r>
              <a:rPr sz="2600" b="1" spc="-52">
                <a:uFill>
                  <a:solidFill/>
                </a:uFill>
                <a:latin typeface="Helvetica-Bold"/>
                <a:ea typeface="Helvetica-Bold"/>
                <a:cs typeface="Helvetica-Bold"/>
                <a:sym typeface="Helvetica-Bold"/>
              </a:rPr>
              <a:t>13,000+</a:t>
            </a:r>
          </a:p>
          <a:p>
            <a:pPr marL="0" marR="0" lvl="0" defTabSz="1435100">
              <a:lnSpc>
                <a:spcPct val="70000"/>
              </a:lnSpc>
              <a:defRPr sz="1800">
                <a:uFillTx/>
              </a:defRPr>
            </a:pPr>
            <a:r>
              <a:rPr sz="2600" b="1" spc="-52">
                <a:uFill>
                  <a:solidFill/>
                </a:uFill>
                <a:latin typeface="Helvetica-Bold"/>
                <a:ea typeface="Helvetica-Bold"/>
                <a:cs typeface="Helvetica-Bold"/>
                <a:sym typeface="Helvetica-Bold"/>
              </a:rPr>
              <a:t>STRONG</a:t>
            </a:r>
          </a:p>
        </p:txBody>
      </p:sp>
      <p:sp>
        <p:nvSpPr>
          <p:cNvPr id="286" name="Shape 286"/>
          <p:cNvSpPr/>
          <p:nvPr/>
        </p:nvSpPr>
        <p:spPr>
          <a:xfrm>
            <a:off x="407236" y="3560216"/>
            <a:ext cx="1571522" cy="7645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It’s not just about altruism, your network is your most valuable asset</a:t>
            </a:r>
          </a:p>
        </p:txBody>
      </p:sp>
      <p:sp>
        <p:nvSpPr>
          <p:cNvPr id="287" name="Shape 287"/>
          <p:cNvSpPr/>
          <p:nvPr/>
        </p:nvSpPr>
        <p:spPr>
          <a:xfrm>
            <a:off x="2686418" y="3560216"/>
            <a:ext cx="1823419" cy="7645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Alumni have started companies together and recruited other alumni to join their teams</a:t>
            </a:r>
          </a:p>
        </p:txBody>
      </p:sp>
      <p:sp>
        <p:nvSpPr>
          <p:cNvPr id="288" name="Shape 288"/>
          <p:cNvSpPr/>
          <p:nvPr/>
        </p:nvSpPr>
        <p:spPr>
          <a:xfrm>
            <a:off x="5217497" y="3560216"/>
            <a:ext cx="1823419"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You’re part of the alumni community forever</a:t>
            </a:r>
          </a:p>
        </p:txBody>
      </p:sp>
      <p:sp>
        <p:nvSpPr>
          <p:cNvPr id="289" name="Shape 289"/>
          <p:cNvSpPr/>
          <p:nvPr/>
        </p:nvSpPr>
        <p:spPr>
          <a:xfrm>
            <a:off x="7278575" y="1182734"/>
            <a:ext cx="1993437" cy="206776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p:spPr>
        <p:txBody>
          <a:bodyPr lIns="32861" tIns="32861" rIns="32861" bIns="32861" anchor="ctr"/>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290" name="Shape 290"/>
          <p:cNvSpPr/>
          <p:nvPr/>
        </p:nvSpPr>
        <p:spPr>
          <a:xfrm>
            <a:off x="7109504" y="1747938"/>
            <a:ext cx="2356979" cy="1371601"/>
          </a:xfrm>
          <a:prstGeom prst="rect">
            <a:avLst/>
          </a:prstGeom>
          <a:ln w="12700">
            <a:miter lim="400000"/>
          </a:ln>
          <a:extLst>
            <a:ext uri="{C572A759-6A51-4108-AA02-DFA0A04FC94B}">
              <ma14:wrappingTextBoxFlag xmlns:ma14="http://schemas.microsoft.com/office/mac/drawingml/2011/main" val="1"/>
            </a:ext>
          </a:extLst>
        </p:spPr>
        <p:txBody>
          <a:bodyPr lIns="24645" tIns="24645" rIns="24645" bIns="24645"/>
          <a:lstStyle/>
          <a:p>
            <a:pPr marL="0" marR="0" lvl="0" defTabSz="1435100">
              <a:lnSpc>
                <a:spcPct val="65000"/>
              </a:lnSpc>
              <a:defRPr sz="1800">
                <a:uFillTx/>
              </a:defRPr>
            </a:pPr>
            <a:r>
              <a:rPr sz="2600" b="1" spc="-52">
                <a:solidFill>
                  <a:srgbClr val="FFFFFF"/>
                </a:solidFill>
                <a:uFill>
                  <a:solidFill/>
                </a:uFill>
                <a:latin typeface="Helvetica-Bold"/>
                <a:ea typeface="Helvetica-Bold"/>
                <a:cs typeface="Helvetica-Bold"/>
                <a:sym typeface="Helvetica-Bold"/>
              </a:rPr>
              <a:t>PERKS!</a:t>
            </a:r>
          </a:p>
          <a:p>
            <a:pPr marL="0" marR="0" lvl="0" defTabSz="1435100">
              <a:lnSpc>
                <a:spcPct val="65000"/>
              </a:lnSpc>
              <a:defRPr sz="1800">
                <a:uFillTx/>
              </a:defRPr>
            </a:pPr>
            <a:endParaRPr sz="1200" b="1" spc="-24">
              <a:solidFill>
                <a:srgbClr val="FFFFFF"/>
              </a:solidFill>
              <a:uFill>
                <a:solidFill/>
              </a:uFill>
              <a:latin typeface="Helvetica-Bold"/>
              <a:ea typeface="Helvetica-Bold"/>
              <a:cs typeface="Helvetica-Bold"/>
              <a:sym typeface="Helvetica-Bold"/>
            </a:endParaRPr>
          </a:p>
          <a:p>
            <a:pPr marL="0" marR="0" lvl="0" defTabSz="1435100">
              <a:lnSpc>
                <a:spcPct val="65000"/>
              </a:lnSpc>
              <a:defRPr sz="1800">
                <a:uFillTx/>
              </a:defRPr>
            </a:pPr>
            <a:r>
              <a:rPr sz="1100" b="1" spc="-22">
                <a:solidFill>
                  <a:srgbClr val="FFFFFF"/>
                </a:solidFill>
                <a:uFill>
                  <a:solidFill/>
                </a:uFill>
                <a:latin typeface="Helvetica-Bold"/>
                <a:ea typeface="Helvetica-Bold"/>
                <a:cs typeface="Helvetica-Bold"/>
                <a:sym typeface="Helvetica-Bold"/>
              </a:rPr>
              <a:t>15% OFF CLAASSES AND WORKSHOPS, $500 TUITION CREDIT</a:t>
            </a:r>
          </a:p>
        </p:txBody>
      </p:sp>
      <p:sp>
        <p:nvSpPr>
          <p:cNvPr id="291" name="Shape 291"/>
          <p:cNvSpPr/>
          <p:nvPr/>
        </p:nvSpPr>
        <p:spPr>
          <a:xfrm>
            <a:off x="7312784" y="3531731"/>
            <a:ext cx="1823419" cy="3733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We can’t wait to have you back on campus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GA-01-0493.jpg"/>
          <p:cNvPicPr/>
          <p:nvPr/>
        </p:nvPicPr>
        <p:blipFill>
          <a:blip r:embed="rId2">
            <a:extLst/>
          </a:blip>
          <a:srcRect t="54" b="54"/>
          <a:stretch>
            <a:fillRect/>
          </a:stretch>
        </p:blipFill>
        <p:spPr>
          <a:xfrm>
            <a:off x="401359" y="-260067"/>
            <a:ext cx="8675446" cy="5777983"/>
          </a:xfrm>
          <a:prstGeom prst="rect">
            <a:avLst/>
          </a:prstGeom>
          <a:ln w="12700">
            <a:miter lim="400000"/>
          </a:ln>
        </p:spPr>
      </p:pic>
      <p:sp>
        <p:nvSpPr>
          <p:cNvPr id="155" name="Shape 155"/>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56" name="Shape 156"/>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57" name="Shape 157"/>
          <p:cNvSpPr/>
          <p:nvPr/>
        </p:nvSpPr>
        <p:spPr>
          <a:xfrm>
            <a:off x="847962" y="700524"/>
            <a:ext cx="7667151" cy="24536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defRPr sz="7000" b="1" cap="all" spc="-140">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7000" b="1" cap="all" spc="-140">
                <a:solidFill>
                  <a:srgbClr val="FFFFFF"/>
                </a:solidFill>
                <a:uFill>
                  <a:solidFill>
                    <a:srgbClr val="FFFFFF"/>
                  </a:solidFill>
                </a:uFill>
              </a:rPr>
              <a:t>MEET YOUR INSTRUCTORS</a:t>
            </a:r>
          </a:p>
        </p:txBody>
      </p:sp>
      <p:pic>
        <p:nvPicPr>
          <p:cNvPr id="158" name="GA_secondary_cog_bw_rev.pdf"/>
          <p:cNvPicPr/>
          <p:nvPr/>
        </p:nvPicPr>
        <p:blipFill>
          <a:blip r:embed="rId3">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droppedImage.pdf"/>
          <p:cNvPicPr/>
          <p:nvPr/>
        </p:nvPicPr>
        <p:blipFill>
          <a:blip r:embed="rId2">
            <a:alphaModFix amt="60705"/>
            <a:extLst/>
          </a:blip>
          <a:stretch>
            <a:fillRect/>
          </a:stretch>
        </p:blipFill>
        <p:spPr>
          <a:xfrm>
            <a:off x="1892677" y="1330584"/>
            <a:ext cx="5577721" cy="3053069"/>
          </a:xfrm>
          <a:prstGeom prst="rect">
            <a:avLst/>
          </a:prstGeom>
          <a:ln w="25400">
            <a:round/>
          </a:ln>
        </p:spPr>
      </p:pic>
      <p:sp>
        <p:nvSpPr>
          <p:cNvPr id="296" name="Shape 296"/>
          <p:cNvSpPr/>
          <p:nvPr/>
        </p:nvSpPr>
        <p:spPr>
          <a:xfrm>
            <a:off x="439611" y="444500"/>
            <a:ext cx="2534368" cy="5842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3200" b="1">
                <a:latin typeface="Helvetica-Bold"/>
                <a:ea typeface="Helvetica-Bold"/>
                <a:cs typeface="Helvetica-Bold"/>
                <a:sym typeface="Helvetica-Bold"/>
              </a:defRPr>
            </a:lvl1pPr>
          </a:lstStyle>
          <a:p>
            <a:pPr lvl="0">
              <a:defRPr sz="1800" b="0">
                <a:uFillTx/>
              </a:defRPr>
            </a:pPr>
            <a:r>
              <a:rPr sz="3200" b="1">
                <a:uFill>
                  <a:solidFill/>
                </a:uFill>
              </a:rPr>
              <a:t>ASK AWAY!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431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sz="2400" b="1">
                <a:uFill>
                  <a:solidFill/>
                </a:uFill>
              </a:rPr>
              <a:t>INTRODUCTIONS</a:t>
            </a:r>
          </a:p>
        </p:txBody>
      </p:sp>
      <p:sp>
        <p:nvSpPr>
          <p:cNvPr id="299" name="Shape 299"/>
          <p:cNvSpPr/>
          <p:nvPr/>
        </p:nvSpPr>
        <p:spPr>
          <a:xfrm>
            <a:off x="559961" y="1820645"/>
            <a:ext cx="5854701" cy="29845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Name</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Current favorite tool for working with data </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What can you help your classmates with when it comes to data analysis? </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What you most excited about learning more about?</a:t>
            </a:r>
          </a:p>
          <a:p>
            <a:pPr marL="171449" marR="0" lvl="0" indent="-171449" algn="l" defTabSz="1524000">
              <a:spcBef>
                <a:spcPts val="500"/>
              </a:spcBef>
              <a:buSzPct val="86000"/>
              <a:buFont typeface="Lucida Grande"/>
              <a:buChar char="‣"/>
              <a:defRPr sz="1800">
                <a:uFillTx/>
              </a:defRPr>
            </a:pPr>
            <a:r>
              <a:rPr>
                <a:uFill>
                  <a:solidFill/>
                </a:uFill>
                <a:latin typeface="Helvetica"/>
                <a:ea typeface="Helvetica"/>
                <a:cs typeface="Helvetica"/>
                <a:sym typeface="Helvetica"/>
              </a:rPr>
              <a:t>Favorite NY end of summer activity                        </a:t>
            </a:r>
            <a:r>
              <a:rPr sz="1500">
                <a:uFill>
                  <a:solidFill/>
                </a:uFill>
                <a:latin typeface="Helvetica"/>
                <a:ea typeface="Helvetica"/>
                <a:cs typeface="Helvetica"/>
                <a:sym typeface="Helvetica"/>
              </a:rPr>
              <a:t>(blatantly searching for things to do before it gets cold)</a:t>
            </a:r>
          </a:p>
        </p:txBody>
      </p:sp>
      <p:sp>
        <p:nvSpPr>
          <p:cNvPr id="300" name="Shape 300"/>
          <p:cNvSpPr/>
          <p:nvPr/>
        </p:nvSpPr>
        <p:spPr>
          <a:xfrm>
            <a:off x="555102" y="1033785"/>
            <a:ext cx="8343901" cy="10182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sz="2100" b="1">
                <a:uFill>
                  <a:solidFill/>
                </a:uFill>
                <a:latin typeface="Helvetica-Bold"/>
                <a:ea typeface="Helvetica-Bold"/>
                <a:cs typeface="Helvetica-Bold"/>
                <a:sym typeface="Helvetica-Bold"/>
              </a:rPr>
              <a:t>3 min- </a:t>
            </a:r>
            <a:r>
              <a:rPr sz="2100">
                <a:uFill>
                  <a:solidFill/>
                </a:uFill>
                <a:latin typeface="Helvetica"/>
                <a:ea typeface="Helvetica"/>
                <a:cs typeface="Helvetica"/>
                <a:sym typeface="Helvetica"/>
              </a:rPr>
              <a:t>Partner with someone next to you. Introduce yourselves! When we reconvene, you will introduce your partner to the group</a:t>
            </a:r>
            <a:endParaRPr sz="2100" b="1">
              <a:uFill>
                <a:solidFill/>
              </a:uFill>
              <a:latin typeface="Helvetica-Bold"/>
              <a:ea typeface="Helvetica-Bold"/>
              <a:cs typeface="Helvetica-Bold"/>
              <a:sym typeface="Helvetica-Bold"/>
            </a:endParaRP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61" name="Shape 161"/>
          <p:cNvSpPr/>
          <p:nvPr/>
        </p:nvSpPr>
        <p:spPr>
          <a:xfrm>
            <a:off x="872602" y="703585"/>
            <a:ext cx="4937404"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PRODUCER!</a:t>
            </a:r>
          </a:p>
        </p:txBody>
      </p:sp>
      <p:sp>
        <p:nvSpPr>
          <p:cNvPr id="162" name="Shape 162"/>
          <p:cNvSpPr/>
          <p:nvPr/>
        </p:nvSpPr>
        <p:spPr>
          <a:xfrm>
            <a:off x="5257083" y="493356"/>
            <a:ext cx="3581877" cy="28597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a:uFill>
                  <a:solidFill/>
                </a:uFill>
                <a:latin typeface="Helvetica"/>
                <a:ea typeface="Helvetica"/>
                <a:cs typeface="Helvetica"/>
                <a:sym typeface="Helvetica"/>
              </a:rPr>
              <a:t>Daniel Demoray</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ddemoray@ga.co</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Education Programs Producer</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p:txBody>
      </p:sp>
      <p:pic>
        <p:nvPicPr>
          <p:cNvPr id="163" name="02262015-staff-036.jpg"/>
          <p:cNvPicPr/>
          <p:nvPr/>
        </p:nvPicPr>
        <p:blipFill>
          <a:blip r:embed="rId3">
            <a:extLst/>
          </a:blip>
          <a:stretch>
            <a:fillRect/>
          </a:stretch>
        </p:blipFill>
        <p:spPr>
          <a:xfrm>
            <a:off x="793747" y="1299170"/>
            <a:ext cx="2564396" cy="2659460"/>
          </a:xfrm>
          <a:prstGeom prst="rect">
            <a:avLst/>
          </a:prstGeom>
          <a:ln w="25400">
            <a:round/>
          </a:ln>
        </p:spPr>
      </p:pic>
      <p:sp>
        <p:nvSpPr>
          <p:cNvPr id="164" name="Shape 164"/>
          <p:cNvSpPr/>
          <p:nvPr/>
        </p:nvSpPr>
        <p:spPr>
          <a:xfrm>
            <a:off x="3670401"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10101"/>
                </a:solidFill>
                <a:uFillTx/>
                <a:latin typeface="Helvetica"/>
                <a:ea typeface="Helvetica"/>
                <a:cs typeface="Helvetica"/>
                <a:sym typeface="Helvetica"/>
              </a:defRPr>
            </a:lvl1pPr>
          </a:lstStyle>
          <a:p>
            <a:pPr lvl="0">
              <a:defRPr>
                <a:solidFill>
                  <a:srgbClr val="000000"/>
                </a:solidFill>
              </a:defRPr>
            </a:pPr>
            <a:r>
              <a:rPr>
                <a:solidFill>
                  <a:srgbClr val="010101"/>
                </a:solidFill>
              </a:rPr>
              <a:t>STUDENT</a:t>
            </a:r>
          </a:p>
        </p:txBody>
      </p:sp>
      <p:sp>
        <p:nvSpPr>
          <p:cNvPr id="165" name="Shape 165"/>
          <p:cNvSpPr/>
          <p:nvPr/>
        </p:nvSpPr>
        <p:spPr>
          <a:xfrm>
            <a:off x="5574913"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30303"/>
                </a:solidFill>
                <a:uFillTx/>
                <a:latin typeface="Helvetica"/>
                <a:ea typeface="Helvetica"/>
                <a:cs typeface="Helvetica"/>
                <a:sym typeface="Helvetica"/>
              </a:defRPr>
            </a:lvl1pPr>
          </a:lstStyle>
          <a:p>
            <a:pPr lvl="0">
              <a:defRPr>
                <a:solidFill>
                  <a:srgbClr val="000000"/>
                </a:solidFill>
              </a:defRPr>
            </a:pPr>
            <a:r>
              <a:rPr>
                <a:solidFill>
                  <a:srgbClr val="030303"/>
                </a:solidFill>
              </a:rPr>
              <a:t>INSTRUCTOR</a:t>
            </a:r>
          </a:p>
        </p:txBody>
      </p:sp>
      <p:sp>
        <p:nvSpPr>
          <p:cNvPr id="166" name="Shape 166"/>
          <p:cNvSpPr/>
          <p:nvPr/>
        </p:nvSpPr>
        <p:spPr>
          <a:xfrm>
            <a:off x="7415925" y="2162141"/>
            <a:ext cx="17804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5D57"/>
          </a:solidFill>
          <a:ln w="3175">
            <a:miter lim="400000"/>
          </a:ln>
          <a:extLst>
            <a:ext uri="{C572A759-6A51-4108-AA02-DFA0A04FC94B}">
              <ma14:wrappingTextBoxFlag xmlns:ma14="http://schemas.microsoft.com/office/mac/drawingml/2011/main" val="1"/>
            </a:ext>
          </a:extLst>
        </p:spPr>
        <p:txBody>
          <a:bodyPr lIns="32861" tIns="32861" rIns="32861" bIns="32861" anchor="ctr"/>
          <a:lstStyle/>
          <a:p>
            <a:pPr marL="0" marR="0" lvl="0" defTabSz="901700">
              <a:defRPr sz="1800">
                <a:uFillTx/>
              </a:defRPr>
            </a:pPr>
            <a:endParaRPr>
              <a:solidFill>
                <a:srgbClr val="FFFFFF"/>
              </a:solidFill>
              <a:effectLst>
                <a:outerShdw blurRad="38100" dist="12700" dir="5400000" rotWithShape="0">
                  <a:srgbClr val="000000">
                    <a:alpha val="50000"/>
                  </a:srgbClr>
                </a:outerShdw>
              </a:effectLst>
              <a:latin typeface="Helvetica"/>
              <a:ea typeface="Helvetica"/>
              <a:cs typeface="Helvetica"/>
              <a:sym typeface="Helvetica"/>
            </a:endParaRPr>
          </a:p>
          <a:p>
            <a:pPr marL="0" marR="0" lvl="0" defTabSz="901700">
              <a:defRPr sz="1800">
                <a:uFillTx/>
              </a:defRPr>
            </a:pPr>
            <a:r>
              <a:rPr>
                <a:solidFill>
                  <a:srgbClr val="060606"/>
                </a:solidFill>
                <a:latin typeface="Helvetica"/>
                <a:ea typeface="Helvetica"/>
                <a:cs typeface="Helvetica"/>
                <a:sym typeface="Helvetica"/>
              </a:rPr>
              <a:t>CURRICULUM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flipV="1">
            <a:off x="898552" y="566252"/>
            <a:ext cx="588890" cy="1"/>
          </a:xfrm>
          <a:prstGeom prst="line">
            <a:avLst/>
          </a:prstGeom>
          <a:ln w="88900">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169" name="Shape 169"/>
          <p:cNvSpPr/>
          <p:nvPr/>
        </p:nvSpPr>
        <p:spPr>
          <a:xfrm>
            <a:off x="887718" y="4852255"/>
            <a:ext cx="7596376" cy="1"/>
          </a:xfrm>
          <a:prstGeom prst="line">
            <a:avLst/>
          </a:prstGeom>
          <a:ln w="3175">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17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71" name="Shape 171"/>
          <p:cNvSpPr/>
          <p:nvPr/>
        </p:nvSpPr>
        <p:spPr>
          <a:xfrm>
            <a:off x="872602" y="703585"/>
            <a:ext cx="4937404"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INSTRUCTOR!</a:t>
            </a:r>
          </a:p>
        </p:txBody>
      </p:sp>
      <p:sp>
        <p:nvSpPr>
          <p:cNvPr id="172" name="Shape 172"/>
          <p:cNvSpPr/>
          <p:nvPr/>
        </p:nvSpPr>
        <p:spPr>
          <a:xfrm>
            <a:off x="5422183" y="760056"/>
            <a:ext cx="3581877" cy="25803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a:uFill>
                  <a:solidFill/>
                </a:uFill>
                <a:latin typeface="Helvetica"/>
                <a:ea typeface="Helvetica"/>
                <a:cs typeface="Helvetica"/>
                <a:sym typeface="Helvetica"/>
              </a:rPr>
              <a:t>Dr. Amy Roberts</a:t>
            </a:r>
          </a:p>
          <a:p>
            <a:pPr marL="62825" marR="62825" lvl="0" algn="l" defTabSz="911899">
              <a:defRPr sz="1800">
                <a:uFillTx/>
              </a:defRPr>
            </a:pPr>
            <a:r>
              <a:rPr u="sng">
                <a:uFill>
                  <a:solidFill/>
                </a:uFill>
                <a:latin typeface="Helvetica"/>
                <a:ea typeface="Helvetica"/>
                <a:cs typeface="Helvetica"/>
                <a:sym typeface="Helvetica"/>
                <a:hlinkClick r:id="rId3"/>
              </a:rPr>
              <a:t>uncamy@gmail.com</a:t>
            </a: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Data Science Instructor</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p:txBody>
      </p:sp>
      <p:pic>
        <p:nvPicPr>
          <p:cNvPr id="173" name="amy_roberts_headshot.png"/>
          <p:cNvPicPr/>
          <p:nvPr/>
        </p:nvPicPr>
        <p:blipFill>
          <a:blip r:embed="rId4">
            <a:extLst/>
          </a:blip>
          <a:stretch>
            <a:fillRect/>
          </a:stretch>
        </p:blipFill>
        <p:spPr>
          <a:xfrm>
            <a:off x="793747" y="1299170"/>
            <a:ext cx="2564396" cy="2659600"/>
          </a:xfrm>
          <a:prstGeom prst="rect">
            <a:avLst/>
          </a:prstGeom>
          <a:ln w="25400">
            <a:miter lim="400000"/>
          </a:ln>
        </p:spPr>
      </p:pic>
      <p:sp>
        <p:nvSpPr>
          <p:cNvPr id="174" name="Shape 174"/>
          <p:cNvSpPr/>
          <p:nvPr/>
        </p:nvSpPr>
        <p:spPr>
          <a:xfrm>
            <a:off x="3670401"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1CBC7"/>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10101"/>
                </a:solidFill>
                <a:uFillTx/>
                <a:latin typeface="Helvetica"/>
                <a:ea typeface="Helvetica"/>
                <a:cs typeface="Helvetica"/>
                <a:sym typeface="Helvetica"/>
              </a:defRPr>
            </a:lvl1pPr>
          </a:lstStyle>
          <a:p>
            <a:pPr lvl="0">
              <a:defRPr>
                <a:solidFill>
                  <a:srgbClr val="000000"/>
                </a:solidFill>
              </a:defRPr>
            </a:pPr>
            <a:r>
              <a:rPr>
                <a:solidFill>
                  <a:srgbClr val="010101"/>
                </a:solidFill>
              </a:rPr>
              <a:t>STUDENT</a:t>
            </a:r>
          </a:p>
        </p:txBody>
      </p:sp>
      <p:sp>
        <p:nvSpPr>
          <p:cNvPr id="175" name="Shape 175"/>
          <p:cNvSpPr/>
          <p:nvPr/>
        </p:nvSpPr>
        <p:spPr>
          <a:xfrm>
            <a:off x="5574913" y="2162141"/>
            <a:ext cx="18058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3175">
            <a:miter lim="400000"/>
          </a:ln>
          <a:extLst>
            <a:ext uri="{C572A759-6A51-4108-AA02-DFA0A04FC94B}">
              <ma14:wrappingTextBoxFlag xmlns:ma14="http://schemas.microsoft.com/office/mac/drawingml/2011/main" val="1"/>
            </a:ext>
          </a:extLst>
        </p:spPr>
        <p:txBody>
          <a:bodyPr lIns="32861" tIns="32861" rIns="32861" bIns="32861" anchor="ctr"/>
          <a:lstStyle>
            <a:lvl1pPr marL="0" marR="0" defTabSz="901700">
              <a:defRPr sz="1800">
                <a:solidFill>
                  <a:srgbClr val="030303"/>
                </a:solidFill>
                <a:uFillTx/>
                <a:latin typeface="Helvetica"/>
                <a:ea typeface="Helvetica"/>
                <a:cs typeface="Helvetica"/>
                <a:sym typeface="Helvetica"/>
              </a:defRPr>
            </a:lvl1pPr>
          </a:lstStyle>
          <a:p>
            <a:pPr lvl="0">
              <a:defRPr>
                <a:solidFill>
                  <a:srgbClr val="000000"/>
                </a:solidFill>
              </a:defRPr>
            </a:pPr>
            <a:r>
              <a:rPr>
                <a:solidFill>
                  <a:srgbClr val="030303"/>
                </a:solidFill>
              </a:rPr>
              <a:t>INSTRUCTOR</a:t>
            </a:r>
          </a:p>
        </p:txBody>
      </p:sp>
      <p:sp>
        <p:nvSpPr>
          <p:cNvPr id="176" name="Shape 176"/>
          <p:cNvSpPr/>
          <p:nvPr/>
        </p:nvSpPr>
        <p:spPr>
          <a:xfrm>
            <a:off x="7415925" y="2162141"/>
            <a:ext cx="1780401" cy="16510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5D57"/>
          </a:solidFill>
          <a:ln w="3175">
            <a:miter lim="400000"/>
          </a:ln>
          <a:extLst>
            <a:ext uri="{C572A759-6A51-4108-AA02-DFA0A04FC94B}">
              <ma14:wrappingTextBoxFlag xmlns:ma14="http://schemas.microsoft.com/office/mac/drawingml/2011/main" val="1"/>
            </a:ext>
          </a:extLst>
        </p:spPr>
        <p:txBody>
          <a:bodyPr lIns="32861" tIns="32861" rIns="32861" bIns="32861" anchor="ctr"/>
          <a:lstStyle/>
          <a:p>
            <a:pPr marL="0" marR="0" lvl="0" defTabSz="901700">
              <a:defRPr sz="1800">
                <a:uFillTx/>
              </a:defRPr>
            </a:pPr>
            <a:endParaRPr>
              <a:solidFill>
                <a:srgbClr val="FFFFFF"/>
              </a:solidFill>
              <a:effectLst>
                <a:outerShdw blurRad="38100" dist="12700" dir="5400000" rotWithShape="0">
                  <a:srgbClr val="000000">
                    <a:alpha val="50000"/>
                  </a:srgbClr>
                </a:outerShdw>
              </a:effectLst>
              <a:latin typeface="Helvetica"/>
              <a:ea typeface="Helvetica"/>
              <a:cs typeface="Helvetica"/>
              <a:sym typeface="Helvetica"/>
            </a:endParaRPr>
          </a:p>
          <a:p>
            <a:pPr marL="0" marR="0" lvl="0" defTabSz="901700">
              <a:defRPr sz="1800">
                <a:uFillTx/>
              </a:defRPr>
            </a:pPr>
            <a:r>
              <a:rPr>
                <a:solidFill>
                  <a:srgbClr val="060606"/>
                </a:solidFill>
                <a:latin typeface="Helvetica"/>
                <a:ea typeface="Helvetica"/>
                <a:cs typeface="Helvetica"/>
                <a:sym typeface="Helvetica"/>
              </a:rPr>
              <a:t>CURRICULUM</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nvSpPr>
        <p:spPr>
          <a:xfrm flipV="1">
            <a:off x="898552" y="566252"/>
            <a:ext cx="588890" cy="1"/>
          </a:xfrm>
          <a:prstGeom prst="line">
            <a:avLst/>
          </a:prstGeom>
          <a:ln w="88900">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sp>
        <p:nvSpPr>
          <p:cNvPr id="179" name="Shape 179"/>
          <p:cNvSpPr/>
          <p:nvPr/>
        </p:nvSpPr>
        <p:spPr>
          <a:xfrm>
            <a:off x="887718" y="4852255"/>
            <a:ext cx="7596376" cy="1"/>
          </a:xfrm>
          <a:prstGeom prst="line">
            <a:avLst/>
          </a:prstGeom>
          <a:ln w="3175">
            <a:solidFill/>
            <a:miter lim="400000"/>
          </a:ln>
        </p:spPr>
        <p:txBody>
          <a:bodyPr lIns="0" tIns="0" rIns="0" bIns="0"/>
          <a:lstStyle/>
          <a:p>
            <a:pPr marL="0" marR="0" lvl="0" defTabSz="901700">
              <a:defRPr sz="3600">
                <a:solidFill>
                  <a:srgbClr val="FFFFFF"/>
                </a:solidFill>
                <a:effectLst>
                  <a:outerShdw blurRad="38100" dist="12700" dir="5400000" rotWithShape="0">
                    <a:srgbClr val="000000">
                      <a:alpha val="50000"/>
                    </a:srgbClr>
                  </a:outerShdw>
                </a:effectLst>
                <a:uFillTx/>
                <a:latin typeface="Helvetica"/>
                <a:ea typeface="Helvetica"/>
                <a:cs typeface="Helvetica"/>
                <a:sym typeface="Helvetica"/>
              </a:defRPr>
            </a:pPr>
            <a:endParaRPr/>
          </a:p>
        </p:txBody>
      </p:sp>
      <p:pic>
        <p:nvPicPr>
          <p:cNvPr id="180" name="GA_secondary_cog_bw.pdf"/>
          <p:cNvPicPr/>
          <p:nvPr/>
        </p:nvPicPr>
        <p:blipFill>
          <a:blip r:embed="rId2">
            <a:extLst/>
          </a:blip>
          <a:stretch>
            <a:fillRect/>
          </a:stretch>
        </p:blipFill>
        <p:spPr>
          <a:xfrm>
            <a:off x="8271629" y="4904541"/>
            <a:ext cx="215136" cy="213599"/>
          </a:xfrm>
          <a:prstGeom prst="rect">
            <a:avLst/>
          </a:prstGeom>
          <a:ln w="12700">
            <a:miter lim="400000"/>
          </a:ln>
        </p:spPr>
      </p:pic>
      <p:sp>
        <p:nvSpPr>
          <p:cNvPr id="181" name="Shape 181"/>
          <p:cNvSpPr/>
          <p:nvPr/>
        </p:nvSpPr>
        <p:spPr>
          <a:xfrm>
            <a:off x="872602" y="703585"/>
            <a:ext cx="7632701" cy="4340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lvl1pPr marL="62825" marR="62825" algn="l" defTabSz="911899">
              <a:defRPr sz="2400" b="1">
                <a:latin typeface="Helvetica-Bold"/>
                <a:ea typeface="Helvetica-Bold"/>
                <a:cs typeface="Helvetica-Bold"/>
                <a:sym typeface="Helvetica-Bold"/>
              </a:defRPr>
            </a:lvl1pPr>
          </a:lstStyle>
          <a:p>
            <a:pPr lvl="0">
              <a:defRPr sz="1800" b="0">
                <a:uFillTx/>
              </a:defRPr>
            </a:pPr>
            <a:r>
              <a:rPr sz="2400" b="1">
                <a:uFill>
                  <a:solidFill/>
                </a:uFill>
              </a:rPr>
              <a:t>ABOUT YOUR EXPERTS IN RESIDENCE!</a:t>
            </a:r>
          </a:p>
        </p:txBody>
      </p:sp>
      <p:sp>
        <p:nvSpPr>
          <p:cNvPr id="182" name="Shape 182"/>
          <p:cNvSpPr/>
          <p:nvPr/>
        </p:nvSpPr>
        <p:spPr>
          <a:xfrm>
            <a:off x="900983" y="3465156"/>
            <a:ext cx="3581877" cy="2859724"/>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a:uFill>
                  <a:solidFill/>
                </a:uFill>
                <a:latin typeface="Helvetica"/>
                <a:ea typeface="Helvetica"/>
                <a:cs typeface="Helvetica"/>
                <a:sym typeface="Helvetica"/>
              </a:rPr>
              <a:t>Corey Maher</a:t>
            </a:r>
          </a:p>
          <a:p>
            <a:pPr marL="62825" marR="62825" lvl="0" algn="l" defTabSz="911899">
              <a:defRPr sz="1800">
                <a:uFillTx/>
              </a:defRPr>
            </a:pPr>
            <a:r>
              <a:rPr u="sng">
                <a:uFill>
                  <a:solidFill/>
                </a:uFill>
                <a:latin typeface="Helvetica"/>
                <a:ea typeface="Helvetica"/>
                <a:cs typeface="Helvetica"/>
                <a:sym typeface="Helvetica"/>
                <a:hlinkClick r:id="rId3"/>
              </a:rPr>
              <a:t>corey.maher@gmail.com</a:t>
            </a: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Oscar Insurance</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p:txBody>
      </p:sp>
      <p:sp>
        <p:nvSpPr>
          <p:cNvPr id="183" name="Shape 183"/>
          <p:cNvSpPr/>
          <p:nvPr/>
        </p:nvSpPr>
        <p:spPr>
          <a:xfrm>
            <a:off x="4902200" y="3454400"/>
            <a:ext cx="3581877" cy="3418523"/>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r>
              <a:rPr>
                <a:uFill>
                  <a:solidFill/>
                </a:uFill>
                <a:latin typeface="Helvetica"/>
                <a:ea typeface="Helvetica"/>
                <a:cs typeface="Helvetica"/>
                <a:sym typeface="Helvetica"/>
              </a:rPr>
              <a:t>Tom Hunter</a:t>
            </a:r>
          </a:p>
          <a:p>
            <a:pPr marL="62825" marR="62825" lvl="0" algn="l" defTabSz="911899">
              <a:defRPr sz="1800">
                <a:uFillTx/>
              </a:defRPr>
            </a:pPr>
            <a:r>
              <a:rPr u="sng">
                <a:uFill>
                  <a:solidFill/>
                </a:uFill>
                <a:latin typeface="Helvetica"/>
                <a:ea typeface="Helvetica"/>
                <a:cs typeface="Helvetica"/>
                <a:sym typeface="Helvetica"/>
                <a:hlinkClick r:id="rId4"/>
              </a:rPr>
              <a:t>tom.s.hunter@gmail.com</a:t>
            </a:r>
            <a:endParaRPr>
              <a:uFill>
                <a:solidFill/>
              </a:uFill>
              <a:latin typeface="Helvetica"/>
              <a:ea typeface="Helvetica"/>
              <a:cs typeface="Helvetica"/>
              <a:sym typeface="Helvetica"/>
            </a:endParaRPr>
          </a:p>
          <a:p>
            <a:pPr marL="62825" marR="62825" lvl="0" algn="l" defTabSz="911899">
              <a:defRPr sz="1800">
                <a:uFillTx/>
              </a:defRPr>
            </a:pPr>
            <a:r>
              <a:rPr>
                <a:uFill>
                  <a:solidFill/>
                </a:uFill>
                <a:latin typeface="Helvetica"/>
                <a:ea typeface="Helvetica"/>
                <a:cs typeface="Helvetica"/>
                <a:sym typeface="Helvetica"/>
              </a:rPr>
              <a:t>Heat Seek NYC</a:t>
            </a:r>
          </a:p>
          <a:p>
            <a:pPr marL="62825" marR="62825" lvl="0" algn="l" defTabSz="911899">
              <a:defRPr sz="1800">
                <a:uFillTx/>
              </a:defRPr>
            </a:pPr>
            <a:r>
              <a:rPr>
                <a:uFill>
                  <a:solidFill/>
                </a:uFill>
                <a:latin typeface="Helvetica"/>
                <a:ea typeface="Helvetica"/>
                <a:cs typeface="Helvetica"/>
                <a:sym typeface="Helvetica"/>
              </a:rPr>
              <a:t>Ellington Management Group</a:t>
            </a: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a:p>
            <a:pPr marL="62825" marR="62825" lvl="0" algn="l" defTabSz="911899">
              <a:defRPr sz="1800">
                <a:uFillTx/>
              </a:defRPr>
            </a:pPr>
            <a:endParaRPr>
              <a:uFill>
                <a:solidFill/>
              </a:uFill>
              <a:latin typeface="Helvetica"/>
              <a:ea typeface="Helvetica"/>
              <a:cs typeface="Helvetica"/>
              <a:sym typeface="Helvetica"/>
            </a:endParaRPr>
          </a:p>
        </p:txBody>
      </p:sp>
      <p:pic>
        <p:nvPicPr>
          <p:cNvPr id="184" name="corey.jpg"/>
          <p:cNvPicPr/>
          <p:nvPr/>
        </p:nvPicPr>
        <p:blipFill>
          <a:blip r:embed="rId5">
            <a:extLst/>
          </a:blip>
          <a:stretch>
            <a:fillRect/>
          </a:stretch>
        </p:blipFill>
        <p:spPr>
          <a:xfrm>
            <a:off x="1187594" y="1324570"/>
            <a:ext cx="1885841" cy="1955677"/>
          </a:xfrm>
          <a:prstGeom prst="rect">
            <a:avLst/>
          </a:prstGeom>
          <a:ln w="25400">
            <a:miter lim="400000"/>
          </a:ln>
        </p:spPr>
      </p:pic>
      <p:pic>
        <p:nvPicPr>
          <p:cNvPr id="185" name="Tom.jpg"/>
          <p:cNvPicPr/>
          <p:nvPr/>
        </p:nvPicPr>
        <p:blipFill>
          <a:blip r:embed="rId6">
            <a:extLst/>
          </a:blip>
          <a:stretch>
            <a:fillRect/>
          </a:stretch>
        </p:blipFill>
        <p:spPr>
          <a:xfrm>
            <a:off x="5220095" y="1351762"/>
            <a:ext cx="1885951" cy="1885951"/>
          </a:xfrm>
          <a:prstGeom prst="rect">
            <a:avLst/>
          </a:prstGeom>
          <a:ln w="254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Shape 187"/>
          <p:cNvSpPr/>
          <p:nvPr/>
        </p:nvSpPr>
        <p:spPr>
          <a:xfrm>
            <a:off x="50800" y="2578100"/>
            <a:ext cx="9245600" cy="2324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02353" marR="27728" lvl="0" indent="-174625" algn="l">
              <a:lnSpc>
                <a:spcPct val="70000"/>
              </a:lnSpc>
              <a:spcBef>
                <a:spcPts val="700"/>
              </a:spcBef>
              <a:buClr>
                <a:srgbClr val="FFFFFF"/>
              </a:buClr>
              <a:buFont typeface="Helvetica"/>
              <a:defRPr sz="1800">
                <a:uFillTx/>
              </a:defRPr>
            </a:pPr>
            <a:r>
              <a:rPr sz="6700" b="1">
                <a:solidFill>
                  <a:srgbClr val="FFFFFF"/>
                </a:solidFill>
                <a:uFill>
                  <a:solidFill>
                    <a:srgbClr val="FFFFFF"/>
                  </a:solidFill>
                </a:uFill>
                <a:latin typeface="Helvetica-Bold"/>
                <a:ea typeface="Helvetica-Bold"/>
                <a:cs typeface="Helvetica-Bold"/>
                <a:sym typeface="Helvetica-Bold"/>
              </a:rPr>
              <a:t>ABOUT </a:t>
            </a:r>
          </a:p>
          <a:p>
            <a:pPr marL="202353" marR="27728" lvl="0" indent="-174625" algn="l">
              <a:lnSpc>
                <a:spcPct val="70000"/>
              </a:lnSpc>
              <a:spcBef>
                <a:spcPts val="700"/>
              </a:spcBef>
              <a:buClr>
                <a:srgbClr val="FFFFFF"/>
              </a:buClr>
              <a:buFont typeface="Helvetica"/>
              <a:defRPr sz="1800">
                <a:uFillTx/>
              </a:defRPr>
            </a:pPr>
            <a:r>
              <a:rPr sz="6700" b="1">
                <a:solidFill>
                  <a:srgbClr val="FFFFFF"/>
                </a:solidFill>
                <a:uFill>
                  <a:solidFill>
                    <a:srgbClr val="FFFFFF"/>
                  </a:solidFill>
                </a:uFill>
                <a:latin typeface="Helvetica-Bold"/>
                <a:ea typeface="Helvetica-Bold"/>
                <a:cs typeface="Helvetica-Bold"/>
                <a:sym typeface="Helvetica-Bold"/>
              </a:rPr>
              <a:t>GENERAL ASSEMBLY</a:t>
            </a:r>
          </a:p>
        </p:txBody>
      </p:sp>
      <p:pic>
        <p:nvPicPr>
          <p:cNvPr id="188" name="GALogo.png"/>
          <p:cNvPicPr/>
          <p:nvPr/>
        </p:nvPicPr>
        <p:blipFill>
          <a:blip r:embed="rId3">
            <a:extLst/>
          </a:blip>
          <a:stretch>
            <a:fillRect/>
          </a:stretch>
        </p:blipFill>
        <p:spPr>
          <a:xfrm>
            <a:off x="381000" y="983297"/>
            <a:ext cx="1556206" cy="1533652"/>
          </a:xfrm>
          <a:prstGeom prst="rect">
            <a:avLst/>
          </a:prstGeom>
          <a:ln w="25400">
            <a:round/>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1" name="Shape 191"/>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2" name="Shape 192"/>
          <p:cNvSpPr/>
          <p:nvPr/>
        </p:nvSpPr>
        <p:spPr>
          <a:xfrm>
            <a:off x="906978" y="763882"/>
            <a:ext cx="7599165" cy="40944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70000"/>
              </a:lnSpc>
              <a:defRPr sz="1800">
                <a:uFillTx/>
              </a:defRPr>
            </a:pPr>
            <a:r>
              <a:rPr sz="5200" b="1" dirty="0">
                <a:solidFill>
                  <a:srgbClr val="FFFFFF"/>
                </a:solidFill>
                <a:uFill>
                  <a:solidFill>
                    <a:srgbClr val="FFFFFF"/>
                  </a:solidFill>
                </a:uFill>
                <a:latin typeface="Helvetica-Bold"/>
                <a:ea typeface="Helvetica-Bold"/>
                <a:cs typeface="Helvetica-Bold"/>
                <a:sym typeface="Helvetica-Bold"/>
              </a:rPr>
              <a:t>GENERAL ASSEMBLY IS </a:t>
            </a:r>
            <a:r>
              <a:rPr sz="5200" b="1" cap="all" dirty="0">
                <a:solidFill>
                  <a:srgbClr val="FFFFFF"/>
                </a:solidFill>
                <a:uFill>
                  <a:solidFill>
                    <a:srgbClr val="FFFFFF"/>
                  </a:solidFill>
                </a:uFill>
                <a:latin typeface="Helvetica-Bold"/>
                <a:ea typeface="Helvetica-Bold"/>
                <a:cs typeface="Helvetica-Bold"/>
                <a:sym typeface="Helvetica-Bold"/>
              </a:rPr>
              <a:t>A global </a:t>
            </a:r>
            <a:r>
              <a:rPr sz="5200" b="1" cap="all" dirty="0">
                <a:solidFill>
                  <a:srgbClr val="2ECAC6"/>
                </a:solidFill>
                <a:uFill>
                  <a:solidFill>
                    <a:srgbClr val="FFFFFF"/>
                  </a:solidFill>
                </a:uFill>
                <a:latin typeface="Helvetica-Bold"/>
                <a:ea typeface="Helvetica-Bold"/>
                <a:cs typeface="Helvetica-Bold"/>
                <a:sym typeface="Helvetica-Bold"/>
              </a:rPr>
              <a:t>community</a:t>
            </a:r>
            <a:r>
              <a:rPr sz="5200" b="1" cap="all" dirty="0">
                <a:solidFill>
                  <a:srgbClr val="FFFFFF"/>
                </a:solidFill>
                <a:uFill>
                  <a:solidFill>
                    <a:srgbClr val="FFFFFF"/>
                  </a:solidFill>
                </a:uFill>
                <a:latin typeface="Helvetica-Bold"/>
                <a:ea typeface="Helvetica-Bold"/>
                <a:cs typeface="Helvetica-Bold"/>
                <a:sym typeface="Helvetica-Bold"/>
              </a:rPr>
              <a:t> of individuals empowered to pursue the work we love.</a:t>
            </a:r>
          </a:p>
        </p:txBody>
      </p:sp>
      <p:pic>
        <p:nvPicPr>
          <p:cNvPr id="193" name="GA_secondary_cog_bw_rev.pdf"/>
          <p:cNvPicPr/>
          <p:nvPr/>
        </p:nvPicPr>
        <p:blipFill>
          <a:blip r:embed="rId2">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6" name="Shape 196"/>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97" name="Shape 197"/>
          <p:cNvSpPr/>
          <p:nvPr/>
        </p:nvSpPr>
        <p:spPr>
          <a:xfrm>
            <a:off x="886324" y="752682"/>
            <a:ext cx="7599165" cy="3429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0" marR="0" lvl="0" algn="l" defTabSz="1524000">
              <a:lnSpc>
                <a:spcPct val="70000"/>
              </a:lnSpc>
              <a:defRPr sz="1800">
                <a:uFillTx/>
              </a:defRPr>
            </a:pPr>
            <a:r>
              <a:rPr sz="5000" b="1" cap="all" dirty="0">
                <a:solidFill>
                  <a:srgbClr val="FFFFFF"/>
                </a:solidFill>
                <a:uFill>
                  <a:solidFill>
                    <a:srgbClr val="FFFFFF"/>
                  </a:solidFill>
                </a:uFill>
                <a:latin typeface="Helvetica-Bold"/>
                <a:ea typeface="Helvetica-Bold"/>
                <a:cs typeface="Helvetica-Bold"/>
                <a:sym typeface="Helvetica-Bold"/>
              </a:rPr>
              <a:t>General assembly’s mission is to build our community by transforming millions of thinkers into </a:t>
            </a:r>
            <a:r>
              <a:rPr sz="5000" b="1" cap="all" dirty="0">
                <a:solidFill>
                  <a:srgbClr val="2ECAC6"/>
                </a:solidFill>
                <a:uFill>
                  <a:solidFill>
                    <a:srgbClr val="FFFFFF"/>
                  </a:solidFill>
                </a:uFill>
                <a:latin typeface="Helvetica-Bold"/>
                <a:ea typeface="Helvetica-Bold"/>
                <a:cs typeface="Helvetica-Bold"/>
                <a:sym typeface="Helvetica-Bold"/>
              </a:rPr>
              <a:t>creators</a:t>
            </a:r>
            <a:r>
              <a:rPr sz="5000" b="1" cap="all" dirty="0">
                <a:solidFill>
                  <a:srgbClr val="FFFFFF"/>
                </a:solidFill>
                <a:uFill>
                  <a:solidFill>
                    <a:srgbClr val="FFFFFF"/>
                  </a:solidFill>
                </a:uFill>
                <a:latin typeface="Helvetica-Bold"/>
                <a:ea typeface="Helvetica-Bold"/>
                <a:cs typeface="Helvetica-Bold"/>
                <a:sym typeface="Helvetica-Bold"/>
              </a:rPr>
              <a:t>.</a:t>
            </a:r>
          </a:p>
        </p:txBody>
      </p:sp>
      <p:pic>
        <p:nvPicPr>
          <p:cNvPr id="198" name="GA_secondary_cog_bw_rev.pdf"/>
          <p:cNvPicPr/>
          <p:nvPr/>
        </p:nvPicPr>
        <p:blipFill>
          <a:blip r:embed="rId2">
            <a:extLst/>
          </a:blip>
          <a:stretch>
            <a:fillRect/>
          </a:stretch>
        </p:blipFill>
        <p:spPr>
          <a:xfrm>
            <a:off x="8271629" y="4904541"/>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GA-01-0451.jpg"/>
          <p:cNvPicPr/>
          <p:nvPr/>
        </p:nvPicPr>
        <p:blipFill>
          <a:blip r:embed="rId2">
            <a:extLst/>
          </a:blip>
          <a:stretch>
            <a:fillRect/>
          </a:stretch>
        </p:blipFill>
        <p:spPr>
          <a:xfrm>
            <a:off x="381908" y="-76024"/>
            <a:ext cx="8599259" cy="5727241"/>
          </a:xfrm>
          <a:prstGeom prst="rect">
            <a:avLst/>
          </a:prstGeom>
          <a:ln w="12700">
            <a:miter lim="400000"/>
          </a:ln>
        </p:spPr>
      </p:pic>
      <p:sp>
        <p:nvSpPr>
          <p:cNvPr id="201" name="Shape 201"/>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2" name="Shape 202"/>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3" name="Shape 203"/>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204" name="Shape 204"/>
          <p:cNvSpPr/>
          <p:nvPr/>
        </p:nvSpPr>
        <p:spPr>
          <a:xfrm>
            <a:off x="886062" y="764024"/>
            <a:ext cx="7590951" cy="1244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435100">
              <a:lnSpc>
                <a:spcPct val="65000"/>
              </a:lnSpc>
              <a:spcBef>
                <a:spcPts val="1200"/>
              </a:spcBef>
              <a:defRPr sz="8200" b="1" cap="all" spc="-164">
                <a:solidFill>
                  <a:srgbClr val="FFFFFF"/>
                </a:solidFill>
                <a:uFill>
                  <a:solidFill>
                    <a:srgbClr val="FFFFFF"/>
                  </a:solidFill>
                </a:uFill>
                <a:latin typeface="Helvetica-Bold"/>
                <a:ea typeface="Helvetica-Bold"/>
                <a:cs typeface="Helvetica-Bold"/>
                <a:sym typeface="Helvetica-Bold"/>
              </a:defRPr>
            </a:lvl1pPr>
          </a:lstStyle>
          <a:p>
            <a:pPr lvl="0">
              <a:defRPr sz="1800" b="0" cap="none" spc="0">
                <a:solidFill>
                  <a:srgbClr val="000000"/>
                </a:solidFill>
                <a:uFillTx/>
              </a:defRPr>
            </a:pPr>
            <a:r>
              <a:rPr sz="8200" b="1" cap="all" spc="-164">
                <a:solidFill>
                  <a:srgbClr val="FFFFFF"/>
                </a:solidFill>
                <a:uFill>
                  <a:solidFill>
                    <a:srgbClr val="FFFFFF"/>
                  </a:solidFill>
                </a:uFill>
              </a:rPr>
              <a:t>TOOLS</a:t>
            </a:r>
          </a:p>
        </p:txBody>
      </p:sp>
      <p:pic>
        <p:nvPicPr>
          <p:cNvPr id="205" name="GA_secondary_cog_bw_rev.pdf"/>
          <p:cNvPicPr/>
          <p:nvPr/>
        </p:nvPicPr>
        <p:blipFill>
          <a:blip r:embed="rId3">
            <a:extLst/>
          </a:blip>
          <a:stretch>
            <a:fillRect/>
          </a:stretch>
        </p:blipFill>
        <p:spPr>
          <a:xfrm>
            <a:off x="8271570" y="4805957"/>
            <a:ext cx="215136" cy="213599"/>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818</Words>
  <Application>Microsoft Macintosh PowerPoint</Application>
  <PresentationFormat>Custom</PresentationFormat>
  <Paragraphs>119</Paragraphs>
  <Slides>21</Slides>
  <Notes>9</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White</vt:lpstr>
      <vt:lpstr>GENERAL ASSEMBLY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1</cp:revision>
  <dcterms:modified xsi:type="dcterms:W3CDTF">2015-08-25T12:40:16Z</dcterms:modified>
</cp:coreProperties>
</file>